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6" r:id="rId3"/>
  </p:sldMasterIdLst>
  <p:notesMasterIdLst>
    <p:notesMasterId r:id="rId50"/>
  </p:notesMasterIdLst>
  <p:sldIdLst>
    <p:sldId id="382" r:id="rId4"/>
    <p:sldId id="1034" r:id="rId5"/>
    <p:sldId id="377" r:id="rId6"/>
    <p:sldId id="986" r:id="rId7"/>
    <p:sldId id="311" r:id="rId8"/>
    <p:sldId id="312" r:id="rId9"/>
    <p:sldId id="313" r:id="rId10"/>
    <p:sldId id="993" r:id="rId11"/>
    <p:sldId id="994" r:id="rId12"/>
    <p:sldId id="321" r:id="rId13"/>
    <p:sldId id="984" r:id="rId14"/>
    <p:sldId id="995" r:id="rId15"/>
    <p:sldId id="1031" r:id="rId16"/>
    <p:sldId id="987" r:id="rId17"/>
    <p:sldId id="985" r:id="rId18"/>
    <p:sldId id="989" r:id="rId19"/>
    <p:sldId id="996" r:id="rId20"/>
    <p:sldId id="997" r:id="rId21"/>
    <p:sldId id="1006" r:id="rId22"/>
    <p:sldId id="1003" r:id="rId23"/>
    <p:sldId id="1022" r:id="rId24"/>
    <p:sldId id="1007" r:id="rId25"/>
    <p:sldId id="1009" r:id="rId26"/>
    <p:sldId id="991" r:id="rId27"/>
    <p:sldId id="1011" r:id="rId28"/>
    <p:sldId id="1010" r:id="rId29"/>
    <p:sldId id="1033" r:id="rId30"/>
    <p:sldId id="1019" r:id="rId31"/>
    <p:sldId id="1020" r:id="rId32"/>
    <p:sldId id="1025" r:id="rId33"/>
    <p:sldId id="1026" r:id="rId34"/>
    <p:sldId id="1023" r:id="rId35"/>
    <p:sldId id="1012" r:id="rId36"/>
    <p:sldId id="1013" r:id="rId37"/>
    <p:sldId id="1014" r:id="rId38"/>
    <p:sldId id="1015" r:id="rId39"/>
    <p:sldId id="1016" r:id="rId40"/>
    <p:sldId id="1017" r:id="rId41"/>
    <p:sldId id="1024" r:id="rId42"/>
    <p:sldId id="1018" r:id="rId43"/>
    <p:sldId id="992" r:id="rId44"/>
    <p:sldId id="1027" r:id="rId45"/>
    <p:sldId id="1028" r:id="rId46"/>
    <p:sldId id="1029" r:id="rId47"/>
    <p:sldId id="1030" r:id="rId48"/>
    <p:sldId id="988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ien-Ju Ho" initials="CH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9"/>
    <p:restoredTop sz="78144"/>
  </p:normalViewPr>
  <p:slideViewPr>
    <p:cSldViewPr snapToGrid="0" snapToObjects="1">
      <p:cViewPr varScale="1">
        <p:scale>
          <a:sx n="161" d="100"/>
          <a:sy n="161" d="100"/>
        </p:scale>
        <p:origin x="25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/Relationships>
</file>

<file path=ppt/media/image1.jpg>
</file>

<file path=ppt/media/image10.tiff>
</file>

<file path=ppt/media/image11.jpeg>
</file>

<file path=ppt/media/image12.jpeg>
</file>

<file path=ppt/media/image13.tiff>
</file>

<file path=ppt/media/image14.tiff>
</file>

<file path=ppt/media/image15.tiff>
</file>

<file path=ppt/media/image16.png>
</file>

<file path=ppt/media/image160.png>
</file>

<file path=ppt/media/image17.png>
</file>

<file path=ppt/media/image170.png>
</file>

<file path=ppt/media/image18.png>
</file>

<file path=ppt/media/image18.tiff>
</file>

<file path=ppt/media/image19.jpeg>
</file>

<file path=ppt/media/image19.png>
</file>

<file path=ppt/media/image2.tiff>
</file>

<file path=ppt/media/image20.png>
</file>

<file path=ppt/media/image20.tiff>
</file>

<file path=ppt/media/image21.jpeg>
</file>

<file path=ppt/media/image21.png>
</file>

<file path=ppt/media/image22.jpeg>
</file>

<file path=ppt/media/image23.tiff>
</file>

<file path=ppt/media/image24.tiff>
</file>

<file path=ppt/media/image25.png>
</file>

<file path=ppt/media/image250.png>
</file>

<file path=ppt/media/image26.jpeg>
</file>

<file path=ppt/media/image27.png>
</file>

<file path=ppt/media/image28.png>
</file>

<file path=ppt/media/image29.tiff>
</file>

<file path=ppt/media/image3.tiff>
</file>

<file path=ppt/media/image30.tiff>
</file>

<file path=ppt/media/image31.tiff>
</file>

<file path=ppt/media/image32.tiff>
</file>

<file path=ppt/media/image33.png>
</file>

<file path=ppt/media/image33.tiff>
</file>

<file path=ppt/media/image34.tiff>
</file>

<file path=ppt/media/image35.png>
</file>

<file path=ppt/media/image35.tiff>
</file>

<file path=ppt/media/image36.png>
</file>

<file path=ppt/media/image36.tiff>
</file>

<file path=ppt/media/image37.png>
</file>

<file path=ppt/media/image37.tiff>
</file>

<file path=ppt/media/image38.png>
</file>

<file path=ppt/media/image38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93BB2-0CF2-674C-A455-8A0DAB3DFFE0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B5F32-EE00-0545-A6AA-EA024B23A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613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852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53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9041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595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20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64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6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22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499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453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73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8475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794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66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446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82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43227" y="598289"/>
            <a:ext cx="9705547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761587" y="3701356"/>
            <a:ext cx="10668825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11/11/21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8519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35298" y="2393156"/>
            <a:ext cx="9321403" cy="454420"/>
          </a:xfrm>
        </p:spPr>
        <p:txBody>
          <a:bodyPr lIns="0" tIns="0" rIns="0" bIns="0"/>
          <a:lstStyle>
            <a:lvl1pPr>
              <a:defRPr sz="2953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11/11/21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8229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11/11/21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2139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11/11/21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0608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11/11/21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195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30C29-07CE-5C45-ADF5-4E55A22C3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141F0-CBAE-9946-9493-E4BA52CCDF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E7C94-A3F3-B446-98B2-45AAA48D7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92D3B-1474-8C4D-AFFD-5E91D290F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EE5A8-607F-A041-B52A-093A00E29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08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4C51F-90BC-7C45-9EEE-49B0BDA2A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22735-050C-EE47-A6D2-2188FD858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9D414-8551-5647-830B-96D93761F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F427E-CDFF-234A-AE13-7231FB782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DEE31-7400-B448-B539-41CA289C9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148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909F3-6D5E-9245-84CD-8A3764A5A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47768-3AFE-CC4F-BB80-1DF09A7ED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60323-B7BD-CF45-8826-EB5B68322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18891-CB99-5342-81D3-7C7178025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B831A-BA96-0F48-86FE-BC9440E6F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18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8123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3CB83-A120-8D45-B4C9-214D2862E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01F9B-E8B2-F54C-A2D1-DE834AC6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EED66-0D24-C049-836C-C8194CE86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74BC1-FAC5-614F-B1EE-97AF538A5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28393D-9D37-D24E-A9F7-034E9549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CBBD4F-8CA6-9948-AE43-5C9BA4C51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103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2041-E405-E642-8F56-EA7169AFB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AAA49E-992E-934D-A958-D7A18762B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09AC3-F9BA-6448-B454-EA51862E3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3D2A3-A591-364D-8C96-ABBCF5E8C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F29CBD-9F07-094F-BE52-601079B495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DA17DB-295C-1642-8EB0-32545B703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C3794-6462-3541-84AF-BFA3EF342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05F87-5B94-8047-BF2E-B49BBEA82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1249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493EE-95CA-E248-B631-2C6D64CA8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DE0FC8-FC9F-604F-8DC5-0C7FBC1FF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BE9588-A8B9-E940-B7AB-E9883DCF2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D25A9-B9AE-FC43-B324-C63E99B3C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279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5174A-90F6-AF4F-9FC0-30CAFF9F9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338A9-5CE6-094C-B90B-63B1686C6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4FCD0-B984-FF4D-9E7C-8CD40F858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111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2866E-F6F6-CF4C-BCB9-BCCADA2A5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4BDA2-A287-CA47-8C1E-DCDA75429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00034-615B-7A44-9EA8-25C96148D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6C90B-1908-3E46-9F03-6079DBF79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CBACB-DC1C-7247-B30F-1E3C907BD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6DA20-D498-E94E-BF80-7772EE6C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971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AFD01-863B-D042-9A94-E409D2FB8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CBFBE0-3B89-E549-8FED-BFADAD4F0E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A4E17A-035E-004A-878B-764ABC317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8FA9F-6AC3-9D41-969B-D6BEA1F64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63734-3037-D349-AE0B-75ABBC258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0E9E43-FE90-0D44-8348-BE5DF007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12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78E36-892C-EF45-AF7D-1D61626FB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24CB2B-12A6-BC45-965C-9A99F8CB2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DBE10-00E1-4F45-9C92-7EA55FF7E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0DFE8-A5D1-3747-9403-4DFAF23F9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BAB40-6C51-2948-850C-43E6FEF05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45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C57E67-C635-0749-8FE4-5340176E33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57282B-A6AF-2D4A-A7BA-C41F1B7F1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56BC2-C57E-D84D-BC8E-C24FF147F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13758-D16A-E64B-BA4F-99E2E4DB4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11BED-48C9-8444-BC80-7485DA756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88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48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80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64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35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37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85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19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E38F9-AF6C-4941-9980-A5BFFCFC0FDD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70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35298" y="2393156"/>
            <a:ext cx="9321403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11/11/21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82019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21457">
        <a:defRPr>
          <a:latin typeface="+mn-lt"/>
          <a:ea typeface="+mn-ea"/>
          <a:cs typeface="+mn-cs"/>
        </a:defRPr>
      </a:lvl2pPr>
      <a:lvl3pPr marL="642915">
        <a:defRPr>
          <a:latin typeface="+mn-lt"/>
          <a:ea typeface="+mn-ea"/>
          <a:cs typeface="+mn-cs"/>
        </a:defRPr>
      </a:lvl3pPr>
      <a:lvl4pPr marL="964372">
        <a:defRPr>
          <a:latin typeface="+mn-lt"/>
          <a:ea typeface="+mn-ea"/>
          <a:cs typeface="+mn-cs"/>
        </a:defRPr>
      </a:lvl4pPr>
      <a:lvl5pPr marL="1285829">
        <a:defRPr>
          <a:latin typeface="+mn-lt"/>
          <a:ea typeface="+mn-ea"/>
          <a:cs typeface="+mn-cs"/>
        </a:defRPr>
      </a:lvl5pPr>
      <a:lvl6pPr marL="1607287">
        <a:defRPr>
          <a:latin typeface="+mn-lt"/>
          <a:ea typeface="+mn-ea"/>
          <a:cs typeface="+mn-cs"/>
        </a:defRPr>
      </a:lvl6pPr>
      <a:lvl7pPr marL="1928744">
        <a:defRPr>
          <a:latin typeface="+mn-lt"/>
          <a:ea typeface="+mn-ea"/>
          <a:cs typeface="+mn-cs"/>
        </a:defRPr>
      </a:lvl7pPr>
      <a:lvl8pPr marL="2250201">
        <a:defRPr>
          <a:latin typeface="+mn-lt"/>
          <a:ea typeface="+mn-ea"/>
          <a:cs typeface="+mn-cs"/>
        </a:defRPr>
      </a:lvl8pPr>
      <a:lvl9pPr marL="2571659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21457">
        <a:defRPr>
          <a:latin typeface="+mn-lt"/>
          <a:ea typeface="+mn-ea"/>
          <a:cs typeface="+mn-cs"/>
        </a:defRPr>
      </a:lvl2pPr>
      <a:lvl3pPr marL="642915">
        <a:defRPr>
          <a:latin typeface="+mn-lt"/>
          <a:ea typeface="+mn-ea"/>
          <a:cs typeface="+mn-cs"/>
        </a:defRPr>
      </a:lvl3pPr>
      <a:lvl4pPr marL="964372">
        <a:defRPr>
          <a:latin typeface="+mn-lt"/>
          <a:ea typeface="+mn-ea"/>
          <a:cs typeface="+mn-cs"/>
        </a:defRPr>
      </a:lvl4pPr>
      <a:lvl5pPr marL="1285829">
        <a:defRPr>
          <a:latin typeface="+mn-lt"/>
          <a:ea typeface="+mn-ea"/>
          <a:cs typeface="+mn-cs"/>
        </a:defRPr>
      </a:lvl5pPr>
      <a:lvl6pPr marL="1607287">
        <a:defRPr>
          <a:latin typeface="+mn-lt"/>
          <a:ea typeface="+mn-ea"/>
          <a:cs typeface="+mn-cs"/>
        </a:defRPr>
      </a:lvl6pPr>
      <a:lvl7pPr marL="1928744">
        <a:defRPr>
          <a:latin typeface="+mn-lt"/>
          <a:ea typeface="+mn-ea"/>
          <a:cs typeface="+mn-cs"/>
        </a:defRPr>
      </a:lvl7pPr>
      <a:lvl8pPr marL="2250201">
        <a:defRPr>
          <a:latin typeface="+mn-lt"/>
          <a:ea typeface="+mn-ea"/>
          <a:cs typeface="+mn-cs"/>
        </a:defRPr>
      </a:lvl8pPr>
      <a:lvl9pPr marL="2571659">
        <a:defRPr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F1EC47-D99F-0047-967F-C5943E4D4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75158-7F36-2743-A7AA-447168486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8E0F3-9D94-034E-8E49-DF9FFF2C87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7A0CB-6707-F448-AC12-E69D65832441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63CB5-1D63-1C43-8E1D-39AD17DD61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12A63-9E81-654F-BB67-863966745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6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0.png"/><Relationship Id="rId5" Type="http://schemas.openxmlformats.org/officeDocument/2006/relationships/image" Target="../media/image160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0.png"/><Relationship Id="rId5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aai.org/Publications/Templates/AuthorKit20.zi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mlr.org/papers/v18/17-234.html" TargetMode="External"/><Relationship Id="rId4" Type="http://schemas.openxmlformats.org/officeDocument/2006/relationships/hyperlink" Target="https://nips.cc/Conferences/2019/PaperInformation/StyleFiles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0.png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tiff"/><Relationship Id="rId5" Type="http://schemas.openxmlformats.org/officeDocument/2006/relationships/image" Target="../media/image36.tiff"/><Relationship Id="rId4" Type="http://schemas.openxmlformats.org/officeDocument/2006/relationships/image" Target="../media/image35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Logistics: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8684"/>
          </a:xfrm>
        </p:spPr>
        <p:txBody>
          <a:bodyPr>
            <a:normAutofit/>
          </a:bodyPr>
          <a:lstStyle/>
          <a:p>
            <a:r>
              <a:rPr lang="en-US" dirty="0"/>
              <a:t>Project presentation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Dec 7/9 </a:t>
            </a:r>
            <a:r>
              <a:rPr lang="en-US" dirty="0"/>
              <a:t>during lectures </a:t>
            </a:r>
          </a:p>
          <a:p>
            <a:pPr lvl="1"/>
            <a:r>
              <a:rPr lang="en-US" dirty="0"/>
              <a:t>Everyone is expected to attend both lectures</a:t>
            </a:r>
          </a:p>
          <a:p>
            <a:pPr lvl="1"/>
            <a:r>
              <a:rPr lang="en-US" dirty="0"/>
              <a:t>10 minutes for presentation +  1~2 minutes for QA and transition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 good practice to leverage what you learned (through giving presentations and observing others) to prepare for this final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1361662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llege Admission Factors - YouTube">
            <a:extLst>
              <a:ext uri="{FF2B5EF4-FFF2-40B4-BE49-F238E27FC236}">
                <a16:creationId xmlns:a16="http://schemas.microsoft.com/office/drawing/2014/main" id="{EAE58773-A129-5346-8002-C68A2253D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1" y="445252"/>
            <a:ext cx="4846320" cy="272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World University Rankings explained | Times Higher Education (THE)">
            <a:extLst>
              <a:ext uri="{FF2B5EF4-FFF2-40B4-BE49-F238E27FC236}">
                <a16:creationId xmlns:a16="http://schemas.microsoft.com/office/drawing/2014/main" id="{9C025C84-FC6E-ED4B-86A7-2E9CB0742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713" y="811983"/>
            <a:ext cx="6976287" cy="5234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216F53-5DE1-6F40-8D55-15DBAE6DA6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86" y="4146073"/>
            <a:ext cx="3195983" cy="241435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B8461CB-04B7-A240-B970-E150E3145D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4225" y="4823049"/>
            <a:ext cx="7428071" cy="178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34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69B19-8F0D-3E46-AFAA-D4470F5AE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Strategic Classification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2E12FA-89D9-1343-A815-81BEFE0A338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9142" y="2140779"/>
            <a:ext cx="8274245" cy="30190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FE62D1-2F91-EB4B-B350-5D711EBC0BD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4905" y="2335056"/>
            <a:ext cx="1728025" cy="2666807"/>
          </a:xfrm>
          <a:prstGeom prst="rect">
            <a:avLst/>
          </a:prstGeom>
        </p:spPr>
      </p:pic>
      <p:sp>
        <p:nvSpPr>
          <p:cNvPr id="7" name="Curved Down Arrow 6">
            <a:extLst>
              <a:ext uri="{FF2B5EF4-FFF2-40B4-BE49-F238E27FC236}">
                <a16:creationId xmlns:a16="http://schemas.microsoft.com/office/drawing/2014/main" id="{5190BE8C-6E01-9949-A89B-7A34879A3914}"/>
              </a:ext>
            </a:extLst>
          </p:cNvPr>
          <p:cNvSpPr/>
          <p:nvPr/>
        </p:nvSpPr>
        <p:spPr>
          <a:xfrm rot="10800000">
            <a:off x="2158917" y="5209021"/>
            <a:ext cx="8006372" cy="874419"/>
          </a:xfrm>
          <a:prstGeom prst="curvedDownArrow">
            <a:avLst>
              <a:gd name="adj1" fmla="val 25000"/>
              <a:gd name="adj2" fmla="val 47026"/>
              <a:gd name="adj3" fmla="val 22798"/>
            </a:avLst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924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C6B6D-4002-814C-A249-D44205A8A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Warm-Up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C28A7-72A7-A142-B80C-39BE7088E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other examples of strategic classifications in the real world? What are the potential consequences of not considering the issues of strategic manipulations?</a:t>
            </a:r>
          </a:p>
          <a:p>
            <a:endParaRPr lang="en-US" dirty="0"/>
          </a:p>
          <a:p>
            <a:r>
              <a:rPr lang="en-US" dirty="0"/>
              <a:t>On a high-level, what do you think can be done to help mitigate or address the issues of strategic manipulations?</a:t>
            </a:r>
          </a:p>
          <a:p>
            <a:pPr lvl="1"/>
            <a:r>
              <a:rPr lang="en-US" dirty="0"/>
              <a:t>As an example, Google keep </a:t>
            </a:r>
            <a:r>
              <a:rPr lang="en-US" dirty="0">
                <a:solidFill>
                  <a:srgbClr val="C00000"/>
                </a:solidFill>
              </a:rPr>
              <a:t>secret</a:t>
            </a:r>
            <a:r>
              <a:rPr lang="en-US" dirty="0"/>
              <a:t> of their ranking algorithms in the search results. Then companies that focus on SEO (search engine optimization) try to find out how the algorithms works. Is secrecy a good approach? What other options do we have?</a:t>
            </a:r>
          </a:p>
        </p:txBody>
      </p:sp>
    </p:spTree>
    <p:extLst>
      <p:ext uri="{BB962C8B-B14F-4D97-AF65-F5344CB8AC3E}">
        <p14:creationId xmlns:p14="http://schemas.microsoft.com/office/powerpoint/2010/main" val="2751760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69B19-8F0D-3E46-AFAA-D4470F5AE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Strategic Classification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2E12FA-89D9-1343-A815-81BEFE0A338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9142" y="2140779"/>
            <a:ext cx="8274245" cy="30190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FE62D1-2F91-EB4B-B350-5D711EBC0BD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4905" y="2335056"/>
            <a:ext cx="1728025" cy="2666807"/>
          </a:xfrm>
          <a:prstGeom prst="rect">
            <a:avLst/>
          </a:prstGeom>
        </p:spPr>
      </p:pic>
      <p:sp>
        <p:nvSpPr>
          <p:cNvPr id="7" name="Curved Down Arrow 6">
            <a:extLst>
              <a:ext uri="{FF2B5EF4-FFF2-40B4-BE49-F238E27FC236}">
                <a16:creationId xmlns:a16="http://schemas.microsoft.com/office/drawing/2014/main" id="{5190BE8C-6E01-9949-A89B-7A34879A3914}"/>
              </a:ext>
            </a:extLst>
          </p:cNvPr>
          <p:cNvSpPr/>
          <p:nvPr/>
        </p:nvSpPr>
        <p:spPr>
          <a:xfrm rot="10800000">
            <a:off x="2158917" y="5209021"/>
            <a:ext cx="8006372" cy="874419"/>
          </a:xfrm>
          <a:prstGeom prst="curvedDownArrow">
            <a:avLst>
              <a:gd name="adj1" fmla="val 25000"/>
              <a:gd name="adj2" fmla="val 47026"/>
              <a:gd name="adj3" fmla="val 22798"/>
            </a:avLst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328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4F16F-769F-604F-A13B-B5281AE03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340" y="1944226"/>
            <a:ext cx="10725319" cy="1541418"/>
          </a:xfrm>
        </p:spPr>
        <p:txBody>
          <a:bodyPr>
            <a:noAutofit/>
          </a:bodyPr>
          <a:lstStyle/>
          <a:p>
            <a:pPr algn="ctr"/>
            <a:br>
              <a:rPr lang="en-US" sz="4800" dirty="0"/>
            </a:br>
            <a:r>
              <a:rPr lang="en-US" sz="4800" dirty="0"/>
              <a:t>How to take this interaction between ML algorithms and data-holders into account?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CFE92F7-50FB-0C4F-9036-BE8503BFED0B}"/>
              </a:ext>
            </a:extLst>
          </p:cNvPr>
          <p:cNvSpPr txBox="1">
            <a:spLocks/>
          </p:cNvSpPr>
          <p:nvPr/>
        </p:nvSpPr>
        <p:spPr>
          <a:xfrm>
            <a:off x="838200" y="3966755"/>
            <a:ext cx="10515600" cy="154141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/>
              <a:t>Game theoretical modeling</a:t>
            </a:r>
          </a:p>
        </p:txBody>
      </p:sp>
    </p:spTree>
    <p:extLst>
      <p:ext uri="{BB962C8B-B14F-4D97-AF65-F5344CB8AC3E}">
        <p14:creationId xmlns:p14="http://schemas.microsoft.com/office/powerpoint/2010/main" val="326373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06BD5-4B24-AF4F-AF59-A51B8E10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Theoretical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736B5-5078-4C4E-B95D-EB991E152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4809"/>
          </a:xfrm>
        </p:spPr>
        <p:txBody>
          <a:bodyPr>
            <a:normAutofit/>
          </a:bodyPr>
          <a:lstStyle/>
          <a:p>
            <a:r>
              <a:rPr lang="en-US" dirty="0"/>
              <a:t>Key elements: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Players</a:t>
            </a:r>
            <a:r>
              <a:rPr lang="en-US" dirty="0"/>
              <a:t>, </a:t>
            </a:r>
            <a:r>
              <a:rPr lang="en-US" dirty="0">
                <a:solidFill>
                  <a:schemeClr val="accent2"/>
                </a:solidFill>
              </a:rPr>
              <a:t>actions</a:t>
            </a:r>
            <a:r>
              <a:rPr lang="en-US" dirty="0"/>
              <a:t>, </a:t>
            </a:r>
            <a:r>
              <a:rPr lang="en-US" dirty="0">
                <a:solidFill>
                  <a:srgbClr val="C00000"/>
                </a:solidFill>
              </a:rPr>
              <a:t>payoffs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Players</a:t>
            </a:r>
            <a:r>
              <a:rPr lang="en-US" dirty="0"/>
              <a:t>:  Jury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(e.g., university)</a:t>
            </a:r>
            <a:r>
              <a:rPr lang="en-US" dirty="0"/>
              <a:t> and Contestants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(student applicants</a:t>
            </a:r>
            <a:r>
              <a:rPr lang="en-US" dirty="0"/>
              <a:t>)</a:t>
            </a:r>
          </a:p>
          <a:p>
            <a:r>
              <a:rPr lang="en-US" dirty="0">
                <a:solidFill>
                  <a:schemeClr val="accent2"/>
                </a:solidFill>
              </a:rPr>
              <a:t>Actions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First, Jury decides on the machine learning model (binary classification)</a:t>
            </a:r>
          </a:p>
          <a:p>
            <a:pPr lvl="1"/>
            <a:r>
              <a:rPr lang="en-US" dirty="0"/>
              <a:t>Then, Contestant decides how to alter their features based on the model</a:t>
            </a:r>
          </a:p>
          <a:p>
            <a:r>
              <a:rPr lang="en-US" dirty="0">
                <a:solidFill>
                  <a:srgbClr val="C00000"/>
                </a:solidFill>
              </a:rPr>
              <a:t>Payoffs</a:t>
            </a:r>
          </a:p>
          <a:p>
            <a:pPr lvl="1"/>
            <a:r>
              <a:rPr lang="en-US" dirty="0"/>
              <a:t>Jury wants to maximize the probability of </a:t>
            </a:r>
            <a:r>
              <a:rPr lang="en-US" b="1" u="sng" dirty="0"/>
              <a:t>correct</a:t>
            </a:r>
            <a:r>
              <a:rPr lang="en-US" dirty="0"/>
              <a:t> predictions</a:t>
            </a:r>
          </a:p>
          <a:p>
            <a:pPr lvl="1"/>
            <a:r>
              <a:rPr lang="en-US" dirty="0"/>
              <a:t>Contestants want to be </a:t>
            </a:r>
            <a:r>
              <a:rPr lang="en-US" b="1" u="sng" dirty="0"/>
              <a:t>selected</a:t>
            </a:r>
            <a:r>
              <a:rPr lang="en-US" dirty="0"/>
              <a:t> (being predicted as 1)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45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y building illustration with text overlay, Student University Academ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241" y="813610"/>
            <a:ext cx="2252447" cy="225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atar, college student, profile, student, user icon - Download 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1353" y="813610"/>
            <a:ext cx="2020529" cy="2020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011882" y="148391"/>
                <a:ext cx="4153829" cy="34163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Represented by initial features</a:t>
                </a:r>
                <a:br>
                  <a:rPr lang="en-US" sz="2400" dirty="0"/>
                </a:b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 = (SAT score, GPA, </a:t>
                </a:r>
                <a:r>
                  <a:rPr lang="en-US" sz="2400" dirty="0" err="1">
                    <a:solidFill>
                      <a:schemeClr val="accent1"/>
                    </a:solidFill>
                  </a:rPr>
                  <a:t>etc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)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True label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)∈</m:t>
                    </m:r>
                    <m:r>
                      <m:rPr>
                        <m:lit/>
                      </m:rP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0,1</m:t>
                    </m:r>
                    <m:r>
                      <m:rPr>
                        <m:lit/>
                      </m:rP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dirty="0">
                  <a:solidFill>
                    <a:schemeClr val="accent1"/>
                  </a:solidFill>
                </a:endParaRPr>
              </a:p>
              <a:p>
                <a:endParaRPr lang="en-US" sz="2400" dirty="0">
                  <a:solidFill>
                    <a:schemeClr val="accent1"/>
                  </a:solidFill>
                </a:endParaRPr>
              </a:p>
              <a:p>
                <a:r>
                  <a:rPr lang="en-US" sz="2400" dirty="0"/>
                  <a:t>Choose manipulation (</a:t>
                </a:r>
                <a:r>
                  <a:rPr lang="en-US" sz="2400" dirty="0">
                    <a:solidFill>
                      <a:srgbClr val="00B050"/>
                    </a:solidFill>
                  </a:rPr>
                  <a:t>new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⃗"/>
                            <m:ctrlP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0" dirty="0"/>
              </a:p>
              <a:p>
                <a:r>
                  <a:rPr lang="en-US" sz="2400" dirty="0">
                    <a:solidFill>
                      <a:srgbClr val="C00000"/>
                    </a:solidFill>
                  </a:rPr>
                  <a:t>cost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(initial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400" dirty="0">
                    <a:solidFill>
                      <a:srgbClr val="00B050"/>
                    </a:solidFill>
                  </a:rPr>
                  <a:t>new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⃗"/>
                            <m:ctrlP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)</a:t>
                </a:r>
              </a:p>
              <a:p>
                <a:endParaRPr lang="en-US" sz="2400" dirty="0">
                  <a:solidFill>
                    <a:schemeClr val="accent1"/>
                  </a:solidFill>
                </a:endParaRPr>
              </a:p>
              <a:p>
                <a:r>
                  <a:rPr lang="en-US" sz="2400" dirty="0"/>
                  <a:t>Student distribution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40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1882" y="148391"/>
                <a:ext cx="4153829" cy="3416320"/>
              </a:xfrm>
              <a:prstGeom prst="rect">
                <a:avLst/>
              </a:prstGeom>
              <a:blipFill>
                <a:blip r:embed="rId5"/>
                <a:stretch>
                  <a:fillRect l="-2128" t="-1481" b="-29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BC29AF-1DF0-674C-ACAC-AFA9F0DD3867}"/>
                  </a:ext>
                </a:extLst>
              </p:cNvPr>
              <p:cNvSpPr txBox="1"/>
              <p:nvPr/>
            </p:nvSpPr>
            <p:spPr>
              <a:xfrm>
                <a:off x="2711820" y="1311730"/>
                <a:ext cx="247856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Choose a classifier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→{0,1}</m:t>
                      </m:r>
                    </m:oMath>
                  </m:oMathPara>
                </a14:m>
                <a:endParaRPr lang="en-US" sz="240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BC29AF-1DF0-674C-ACAC-AFA9F0DD38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1820" y="1311730"/>
                <a:ext cx="2478564" cy="830997"/>
              </a:xfrm>
              <a:prstGeom prst="rect">
                <a:avLst/>
              </a:prstGeom>
              <a:blipFill>
                <a:blip r:embed="rId6"/>
                <a:stretch>
                  <a:fillRect l="-4082" t="-6061" r="-3061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4CC195-A6E5-264B-B042-6A5DA8B006CD}"/>
                  </a:ext>
                </a:extLst>
              </p:cNvPr>
              <p:cNvSpPr txBox="1"/>
              <p:nvPr/>
            </p:nvSpPr>
            <p:spPr>
              <a:xfrm>
                <a:off x="656597" y="4023862"/>
                <a:ext cx="10394579" cy="31740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Given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400" dirty="0"/>
                  <a:t>student with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i="1" dirty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chooses to manipulate her feature to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⃗"/>
                            <m:ctrlPr>
                              <a:rPr lang="en-US" sz="24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sz="2400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rgbClr val="00B050"/>
                    </a:solidFill>
                  </a:rPr>
                  <a:t> </a:t>
                </a:r>
                <a:r>
                  <a:rPr lang="en-US" sz="2400" dirty="0"/>
                  <a:t>to maximize</a:t>
                </a:r>
              </a:p>
              <a:p>
                <a:r>
                  <a:rPr lang="en-US" sz="2400" dirty="0"/>
                  <a:t>	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⃗"/>
                                <m:ctrlPr>
                                  <a:rPr lang="en-US" sz="2400" i="1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𝑐𝑜𝑠𝑡</m:t>
                    </m:r>
                    <m:d>
                      <m:dPr>
                        <m:ctrlPr>
                          <a:rPr lang="en-US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sz="2400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⃗"/>
                                <m:ctrlPr>
                                  <a:rPr lang="en-US" sz="24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The university chooses the classifier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 </a:t>
                </a:r>
                <a:r>
                  <a:rPr lang="en-US" sz="2400" dirty="0"/>
                  <a:t>with the goal to maximize</a:t>
                </a:r>
              </a:p>
              <a:p>
                <a:r>
                  <a:rPr lang="en-US" sz="2400" dirty="0"/>
                  <a:t>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Pr</m:t>
                            </m:r>
                          </m:e>
                          <m:lim>
                            <m:acc>
                              <m:accPr>
                                <m:chr m:val="⃗"/>
                                <m:ctrlPr>
                                  <a:rPr lang="en-US" sz="240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  <m:r>
                              <a:rPr lang="en-US" sz="2400" b="0" i="1" dirty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~</m:t>
                            </m:r>
                            <m:r>
                              <a:rPr lang="en-US" sz="2400" b="0" i="1" dirty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𝐷</m:t>
                            </m:r>
                          </m:lim>
                        </m:limLow>
                      </m:fName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sz="2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⃗"/>
                            <m:ctrlPr>
                              <a:rPr lang="en-US" sz="24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)]</m:t>
                        </m:r>
                      </m:e>
                    </m:func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	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04CC195-A6E5-264B-B042-6A5DA8B006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597" y="4023862"/>
                <a:ext cx="10394579" cy="3174010"/>
              </a:xfrm>
              <a:prstGeom prst="rect">
                <a:avLst/>
              </a:prstGeom>
              <a:blipFill>
                <a:blip r:embed="rId7"/>
                <a:stretch>
                  <a:fillRect l="-854" t="-2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C67A471-1F6F-2C44-926C-BF2C9A5D22A9}"/>
              </a:ext>
            </a:extLst>
          </p:cNvPr>
          <p:cNvSpPr/>
          <p:nvPr/>
        </p:nvSpPr>
        <p:spPr>
          <a:xfrm>
            <a:off x="5899913" y="5665728"/>
            <a:ext cx="5856658" cy="11625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Stackelberg Game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Similar to the “contract design” problem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The “classifier” is a contract</a:t>
            </a:r>
          </a:p>
        </p:txBody>
      </p:sp>
    </p:spTree>
    <p:extLst>
      <p:ext uri="{BB962C8B-B14F-4D97-AF65-F5344CB8AC3E}">
        <p14:creationId xmlns:p14="http://schemas.microsoft.com/office/powerpoint/2010/main" val="111261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y building illustration with text overlay, Student University Academ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241" y="813610"/>
            <a:ext cx="2252447" cy="225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atar, college student, profile, student, user icon - Download 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1353" y="813610"/>
            <a:ext cx="2020529" cy="2020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011882" y="156483"/>
                <a:ext cx="4004173" cy="34635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Represented by initial features</a:t>
                </a:r>
                <a:br>
                  <a:rPr lang="en-US" sz="2400" dirty="0"/>
                </a:b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 = (SAT score, GPA, </a:t>
                </a:r>
                <a:r>
                  <a:rPr lang="en-US" sz="2400" dirty="0" err="1">
                    <a:solidFill>
                      <a:schemeClr val="accent1"/>
                    </a:solidFill>
                  </a:rPr>
                  <a:t>etc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)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True label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)∈</m:t>
                    </m:r>
                    <m:r>
                      <m:rPr>
                        <m:lit/>
                      </m:rP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0,1</m:t>
                    </m:r>
                    <m:r>
                      <m:rPr>
                        <m:lit/>
                      </m:rP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dirty="0">
                  <a:solidFill>
                    <a:schemeClr val="accent1"/>
                  </a:solidFill>
                </a:endParaRPr>
              </a:p>
              <a:p>
                <a:endParaRPr lang="en-US" sz="2400" dirty="0">
                  <a:solidFill>
                    <a:schemeClr val="accent1"/>
                  </a:solidFill>
                </a:endParaRPr>
              </a:p>
              <a:p>
                <a:r>
                  <a:rPr lang="en-US" sz="2400" dirty="0"/>
                  <a:t>Choose manipulation (</a:t>
                </a:r>
                <a:r>
                  <a:rPr lang="en-US" sz="2400" dirty="0">
                    <a:solidFill>
                      <a:srgbClr val="00B050"/>
                    </a:solidFill>
                  </a:rPr>
                  <a:t>new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⃗"/>
                            <m:ctrlP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0" dirty="0"/>
              </a:p>
              <a:p>
                <a:r>
                  <a:rPr lang="en-US" sz="2400" dirty="0">
                    <a:solidFill>
                      <a:srgbClr val="C00000"/>
                    </a:solidFill>
                  </a:rPr>
                  <a:t>cost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(initial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400" dirty="0">
                    <a:solidFill>
                      <a:srgbClr val="00B050"/>
                    </a:solidFill>
                  </a:rPr>
                  <a:t>new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⃗"/>
                            <m:ctrlP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)</a:t>
                </a:r>
              </a:p>
              <a:p>
                <a:endParaRPr lang="en-US" sz="2400" dirty="0">
                  <a:solidFill>
                    <a:schemeClr val="accent1"/>
                  </a:solidFill>
                </a:endParaRPr>
              </a:p>
              <a:p>
                <a:r>
                  <a:rPr lang="en-US" sz="2400" dirty="0"/>
                  <a:t>Student distribution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40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1882" y="156483"/>
                <a:ext cx="4004173" cy="3463512"/>
              </a:xfrm>
              <a:prstGeom prst="rect">
                <a:avLst/>
              </a:prstGeom>
              <a:blipFill>
                <a:blip r:embed="rId5"/>
                <a:stretch>
                  <a:fillRect l="-2208" t="-1460" r="-946" b="-14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BC29AF-1DF0-674C-ACAC-AFA9F0DD3867}"/>
                  </a:ext>
                </a:extLst>
              </p:cNvPr>
              <p:cNvSpPr txBox="1"/>
              <p:nvPr/>
            </p:nvSpPr>
            <p:spPr>
              <a:xfrm>
                <a:off x="2711820" y="1311730"/>
                <a:ext cx="247856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Choose a classifier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→{0,1}</m:t>
                      </m:r>
                    </m:oMath>
                  </m:oMathPara>
                </a14:m>
                <a:endParaRPr lang="en-US" sz="240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BC29AF-1DF0-674C-ACAC-AFA9F0DD38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1820" y="1311730"/>
                <a:ext cx="2478564" cy="830997"/>
              </a:xfrm>
              <a:prstGeom prst="rect">
                <a:avLst/>
              </a:prstGeom>
              <a:blipFill>
                <a:blip r:embed="rId6"/>
                <a:stretch>
                  <a:fillRect l="-4082" t="-6061" r="-3061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104CC195-A6E5-264B-B042-6A5DA8B006CD}"/>
              </a:ext>
            </a:extLst>
          </p:cNvPr>
          <p:cNvSpPr txBox="1"/>
          <p:nvPr/>
        </p:nvSpPr>
        <p:spPr>
          <a:xfrm>
            <a:off x="656597" y="4023862"/>
            <a:ext cx="103945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Research question of the required reading: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D9311FC3-BFA2-B349-9072-3A99F19046CB}"/>
                  </a:ext>
                </a:extLst>
              </p:cNvPr>
              <p:cNvSpPr/>
              <p:nvPr/>
            </p:nvSpPr>
            <p:spPr>
              <a:xfrm>
                <a:off x="862149" y="4808692"/>
                <a:ext cx="8229600" cy="138466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/>
                  <a:t>Design the algorithm for computing the optimal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800" dirty="0">
                    <a:solidFill>
                      <a:schemeClr val="bg2"/>
                    </a:solidFill>
                  </a:rPr>
                  <a:t> when </a:t>
                </a:r>
                <a:r>
                  <a:rPr lang="en-US" sz="2800" dirty="0"/>
                  <a:t>taking strategic manipulations into account.</a:t>
                </a:r>
              </a:p>
            </p:txBody>
          </p:sp>
        </mc:Choice>
        <mc:Fallback xmlns=""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D9311FC3-BFA2-B349-9072-3A99F19046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149" y="4808692"/>
                <a:ext cx="8229600" cy="1384663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1463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51F03-D939-B94E-A561-62FD6C9BE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Results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B82EAB-5997-3E4E-BB67-6F06F4CAA3B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 general cases, finding the classification rule with near-optimal performance is NP-hard.</a:t>
                </a:r>
              </a:p>
              <a:p>
                <a:endParaRPr lang="en-US" sz="1200" dirty="0"/>
              </a:p>
              <a:p>
                <a:r>
                  <a:rPr lang="en-US" dirty="0"/>
                  <a:t>In special cases, there exist efficient algorithms</a:t>
                </a:r>
              </a:p>
              <a:p>
                <a:pPr lvl="1"/>
                <a:r>
                  <a:rPr lang="en-US" dirty="0"/>
                  <a:t>E.g., when </a:t>
                </a:r>
                <a:r>
                  <a:rPr lang="en-US" dirty="0">
                    <a:solidFill>
                      <a:schemeClr val="accent1"/>
                    </a:solidFill>
                  </a:rPr>
                  <a:t>cost(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⃗"/>
                            <m:ctrlPr>
                              <a:rPr lang="en-US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solidFill>
                      <a:schemeClr val="accent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en-US" b="0" i="0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⃗"/>
                        <m:ctrlPr>
                          <a:rPr lang="en-US" b="0" i="1" dirty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</m:acc>
                    <m:r>
                      <a:rPr lang="en-US" b="0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⋅(</m:t>
                    </m:r>
                    <m:sSup>
                      <m:sSupPr>
                        <m:ctrlPr>
                          <a:rPr lang="en-US" b="0" i="1" dirty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⃗"/>
                            <m:ctrlPr>
                              <a:rPr lang="en-US" b="0" i="1" dirty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dirty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b="0" i="1" dirty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⃗"/>
                        <m:ctrlPr>
                          <a:rPr lang="en-US" b="0" i="1" dirty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b="0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B82EAB-5997-3E4E-BB67-6F06F4CAA3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6E812BD-69C1-F24E-B1AE-8C5D880BA7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9977" y="3901079"/>
            <a:ext cx="4646024" cy="292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463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44E6C-6F85-BB43-8200-B27F41AA1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18" y="1474839"/>
            <a:ext cx="11120664" cy="1037610"/>
          </a:xfrm>
        </p:spPr>
        <p:txBody>
          <a:bodyPr>
            <a:normAutofit/>
          </a:bodyPr>
          <a:lstStyle/>
          <a:p>
            <a:r>
              <a:rPr lang="en-US" sz="5400" dirty="0"/>
              <a:t>More Aspects of Strategic Classification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2744E6C-6F85-BB43-8200-B27F41AA1BAB}"/>
              </a:ext>
            </a:extLst>
          </p:cNvPr>
          <p:cNvSpPr txBox="1">
            <a:spLocks/>
          </p:cNvSpPr>
          <p:nvPr/>
        </p:nvSpPr>
        <p:spPr>
          <a:xfrm>
            <a:off x="1677425" y="2939846"/>
            <a:ext cx="11120664" cy="17058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1. Evaluation vs. Incentive</a:t>
            </a:r>
          </a:p>
          <a:p>
            <a:r>
              <a:rPr lang="en-US" sz="5400" dirty="0">
                <a:solidFill>
                  <a:schemeClr val="bg1">
                    <a:lumMod val="65000"/>
                  </a:schemeClr>
                </a:solidFill>
              </a:rPr>
              <a:t>2. Social costs</a:t>
            </a:r>
          </a:p>
        </p:txBody>
      </p:sp>
    </p:spTree>
    <p:extLst>
      <p:ext uri="{BB962C8B-B14F-4D97-AF65-F5344CB8AC3E}">
        <p14:creationId xmlns:p14="http://schemas.microsoft.com/office/powerpoint/2010/main" val="4208013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Logistics: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868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Project reports</a:t>
            </a:r>
          </a:p>
          <a:p>
            <a:pPr lvl="1"/>
            <a:r>
              <a:rPr lang="en-US" dirty="0"/>
              <a:t>Due: </a:t>
            </a:r>
            <a:r>
              <a:rPr lang="en-US" dirty="0">
                <a:solidFill>
                  <a:schemeClr val="accent1"/>
                </a:solidFill>
              </a:rPr>
              <a:t>Dec 12 </a:t>
            </a:r>
            <a:r>
              <a:rPr lang="en-US" dirty="0"/>
              <a:t>(no late submissions)</a:t>
            </a:r>
          </a:p>
          <a:p>
            <a:pPr lvl="1"/>
            <a:r>
              <a:rPr lang="en-US" dirty="0"/>
              <a:t>Up to 6 pages (plus additional pages for only references/citations)</a:t>
            </a:r>
          </a:p>
          <a:p>
            <a:pPr lvl="1"/>
            <a:r>
              <a:rPr lang="en-US" dirty="0"/>
              <a:t>No strict format requirements</a:t>
            </a:r>
          </a:p>
          <a:p>
            <a:pPr lvl="2"/>
            <a:r>
              <a:rPr lang="en-US" dirty="0"/>
              <a:t>You are encouraged to use standard templates, such as </a:t>
            </a:r>
            <a:r>
              <a:rPr lang="en-US" dirty="0">
                <a:hlinkClick r:id="rId3"/>
              </a:rPr>
              <a:t>AAAI</a:t>
            </a:r>
            <a:r>
              <a:rPr lang="en-US" dirty="0"/>
              <a:t> format or </a:t>
            </a:r>
            <a:r>
              <a:rPr lang="en-US" dirty="0">
                <a:hlinkClick r:id="rId4"/>
              </a:rPr>
              <a:t>NeurIPS</a:t>
            </a:r>
            <a:r>
              <a:rPr lang="en-US" dirty="0"/>
              <a:t> format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For research projects</a:t>
            </a:r>
          </a:p>
          <a:p>
            <a:pPr lvl="2"/>
            <a:r>
              <a:rPr lang="en-US" dirty="0"/>
              <a:t>Your report should be structured in a way</a:t>
            </a:r>
            <a:r>
              <a:rPr lang="en-US" dirty="0">
                <a:solidFill>
                  <a:schemeClr val="accent2"/>
                </a:solidFill>
              </a:rPr>
              <a:t> similar to the research papers </a:t>
            </a:r>
            <a:r>
              <a:rPr lang="en-US" dirty="0"/>
              <a:t>we have read throughout the semester. (e.g., include introduction, related work, research problem or formulation, your proposed approach, results, conclusions).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For literature surveys</a:t>
            </a:r>
          </a:p>
          <a:p>
            <a:pPr lvl="2"/>
            <a:r>
              <a:rPr lang="en-US" dirty="0"/>
              <a:t>Do not summarize papers one by one. </a:t>
            </a:r>
            <a:br>
              <a:rPr lang="en-US" dirty="0"/>
            </a:br>
            <a:r>
              <a:rPr lang="en-US" dirty="0"/>
              <a:t>Find a theme, categorize papers, and put them in context. </a:t>
            </a:r>
          </a:p>
          <a:p>
            <a:pPr lvl="2"/>
            <a:r>
              <a:rPr lang="en-US" dirty="0"/>
              <a:t>Example: </a:t>
            </a:r>
            <a:r>
              <a:rPr lang="en-US" dirty="0">
                <a:hlinkClick r:id="rId5"/>
              </a:rPr>
              <a:t>Making Better Use of the Crowd: How Crowdsourcing Can Advance Machine Learning Research</a:t>
            </a:r>
            <a:r>
              <a:rPr lang="en-US" dirty="0"/>
              <a:t>. Vaughan. JMLR 2018. 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263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7971D-E76E-8647-BFF3-8B7FF06B3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Manipulations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4F89D-BA2D-C941-A833-AA40144E4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en-US" dirty="0"/>
              <a:t>Say that your insurance company wants you to stay healthy (so they can pay less) and decide to reward you if you hit the step target on your phone.</a:t>
            </a:r>
          </a:p>
        </p:txBody>
      </p:sp>
      <p:pic>
        <p:nvPicPr>
          <p:cNvPr id="1026" name="Picture 2" descr="Can Running and Other Exercise Boost Immunity? | ACTIVE">
            <a:extLst>
              <a:ext uri="{FF2B5EF4-FFF2-40B4-BE49-F238E27FC236}">
                <a16:creationId xmlns:a16="http://schemas.microsoft.com/office/drawing/2014/main" id="{232C0316-1687-E747-98CA-972B83728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1525" y="3298161"/>
            <a:ext cx="3965121" cy="2941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903F8A-F205-024A-AEF1-6F54C1084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684" y="2851107"/>
            <a:ext cx="5745886" cy="383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577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D2448-DEAB-8847-AA0A-F3F35A148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Gaming vs.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93B59-45A1-594C-A233-75754512E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Gaming</a:t>
            </a:r>
          </a:p>
          <a:p>
            <a:pPr lvl="1"/>
            <a:r>
              <a:rPr lang="en-US" dirty="0"/>
              <a:t>Alter the decision by manipulating proxy features without changing the underlying label</a:t>
            </a:r>
          </a:p>
          <a:p>
            <a:pPr lvl="2"/>
            <a:r>
              <a:rPr lang="en-US" dirty="0"/>
              <a:t>Unjustifiable or pointless effort</a:t>
            </a:r>
          </a:p>
          <a:p>
            <a:pPr lvl="2"/>
            <a:r>
              <a:rPr lang="en-US"/>
              <a:t>Considered in </a:t>
            </a:r>
            <a:r>
              <a:rPr lang="en-US" dirty="0"/>
              <a:t>the required reading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/>
              <a:t>Improvement</a:t>
            </a:r>
          </a:p>
          <a:p>
            <a:pPr lvl="1"/>
            <a:r>
              <a:rPr lang="en-US" dirty="0"/>
              <a:t>Change the decision by manipulation that changes the underlying label</a:t>
            </a:r>
          </a:p>
          <a:p>
            <a:pPr lvl="2"/>
            <a:r>
              <a:rPr lang="en-US" dirty="0"/>
              <a:t>Maybe this is the positive effect that we want to utilize</a:t>
            </a:r>
          </a:p>
        </p:txBody>
      </p:sp>
    </p:spTree>
    <p:extLst>
      <p:ext uri="{BB962C8B-B14F-4D97-AF65-F5344CB8AC3E}">
        <p14:creationId xmlns:p14="http://schemas.microsoft.com/office/powerpoint/2010/main" val="3012335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643F0-721D-3D4F-81C2-27DF4BB7A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Purposes of Decision Rules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BD054-3DBF-244F-8BF1-88108E902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</a:t>
            </a:r>
            <a:r>
              <a:rPr lang="en-US" dirty="0">
                <a:solidFill>
                  <a:schemeClr val="accent1"/>
                </a:solidFill>
              </a:rPr>
              <a:t>evaluate</a:t>
            </a:r>
            <a:r>
              <a:rPr lang="en-US" dirty="0"/>
              <a:t> the candidates</a:t>
            </a:r>
          </a:p>
          <a:p>
            <a:pPr lvl="1"/>
            <a:r>
              <a:rPr lang="en-US" dirty="0"/>
              <a:t>Assume there is a true </a:t>
            </a:r>
            <a:r>
              <a:rPr lang="en-US" dirty="0">
                <a:solidFill>
                  <a:srgbClr val="C00000"/>
                </a:solidFill>
              </a:rPr>
              <a:t>unobservable quality </a:t>
            </a:r>
            <a:r>
              <a:rPr lang="en-US" dirty="0"/>
              <a:t>that we care about</a:t>
            </a:r>
          </a:p>
          <a:p>
            <a:pPr lvl="2"/>
            <a:r>
              <a:rPr lang="en-US" dirty="0"/>
              <a:t>e.g., whether the student will succeed or not</a:t>
            </a:r>
          </a:p>
          <a:p>
            <a:pPr lvl="1"/>
            <a:r>
              <a:rPr lang="en-US" dirty="0"/>
              <a:t>Unobservable quality leads </a:t>
            </a:r>
            <a:r>
              <a:rPr lang="en-US" dirty="0">
                <a:solidFill>
                  <a:srgbClr val="C00000"/>
                </a:solidFill>
              </a:rPr>
              <a:t>to observable but manipulatable features</a:t>
            </a:r>
          </a:p>
          <a:p>
            <a:pPr lvl="1"/>
            <a:r>
              <a:rPr lang="en-US" dirty="0"/>
              <a:t>Aims to classify based on the true quality with </a:t>
            </a:r>
            <a:r>
              <a:rPr lang="en-US" dirty="0">
                <a:solidFill>
                  <a:srgbClr val="C00000"/>
                </a:solidFill>
              </a:rPr>
              <a:t>gaming</a:t>
            </a:r>
            <a:r>
              <a:rPr lang="en-US" dirty="0"/>
              <a:t> behavior</a:t>
            </a:r>
          </a:p>
          <a:p>
            <a:endParaRPr lang="en-US" dirty="0"/>
          </a:p>
          <a:p>
            <a:r>
              <a:rPr lang="en-US" dirty="0"/>
              <a:t>To </a:t>
            </a:r>
            <a:r>
              <a:rPr lang="en-US" dirty="0">
                <a:solidFill>
                  <a:schemeClr val="accent1"/>
                </a:solidFill>
              </a:rPr>
              <a:t>incentivize</a:t>
            </a:r>
            <a:r>
              <a:rPr lang="en-US" dirty="0"/>
              <a:t> the candidates</a:t>
            </a:r>
          </a:p>
          <a:p>
            <a:pPr lvl="1"/>
            <a:r>
              <a:rPr lang="en-US" dirty="0"/>
              <a:t>Assume the true unobservable quality can be </a:t>
            </a:r>
            <a:r>
              <a:rPr lang="en-US" dirty="0">
                <a:solidFill>
                  <a:srgbClr val="C00000"/>
                </a:solidFill>
              </a:rPr>
              <a:t>improved</a:t>
            </a:r>
          </a:p>
          <a:p>
            <a:pPr lvl="1"/>
            <a:r>
              <a:rPr lang="en-US" dirty="0"/>
              <a:t>Incentivize candidates to perform desired improvements</a:t>
            </a:r>
          </a:p>
        </p:txBody>
      </p:sp>
    </p:spTree>
    <p:extLst>
      <p:ext uri="{BB962C8B-B14F-4D97-AF65-F5344CB8AC3E}">
        <p14:creationId xmlns:p14="http://schemas.microsoft.com/office/powerpoint/2010/main" val="3605033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1114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Think about examples that we can use </a:t>
            </a:r>
            <a:r>
              <a:rPr lang="en-US" dirty="0">
                <a:solidFill>
                  <a:schemeClr val="accent1"/>
                </a:solidFill>
              </a:rPr>
              <a:t>classification as incentive </a:t>
            </a:r>
            <a:r>
              <a:rPr lang="en-US" dirty="0"/>
              <a:t>to motivate desired actions. </a:t>
            </a:r>
          </a:p>
          <a:p>
            <a:endParaRPr lang="en-US" dirty="0"/>
          </a:p>
          <a:p>
            <a:r>
              <a:rPr lang="en-US" dirty="0"/>
              <a:t>How can we design the incentives? </a:t>
            </a:r>
          </a:p>
          <a:p>
            <a:pPr lvl="1"/>
            <a:r>
              <a:rPr lang="en-US" dirty="0"/>
              <a:t>Informally, what behavior do you want to encourage, and how to make the classification rule achieve that? </a:t>
            </a:r>
          </a:p>
          <a:p>
            <a:pPr lvl="1"/>
            <a:r>
              <a:rPr lang="en-US" dirty="0"/>
              <a:t>Formally, how the classification rule should look like? How to find the “optimal” rule?</a:t>
            </a:r>
          </a:p>
          <a:p>
            <a:pPr lvl="1"/>
            <a:endParaRPr lang="en-US" dirty="0"/>
          </a:p>
          <a:p>
            <a:r>
              <a:rPr lang="en-US" dirty="0"/>
              <a:t>Example: how the course grades are split up would impact what you do for the course. What’s the “best” way to design the grades? (What should be the desired behavior?)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110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classifiers induce agents to invest effort strategically?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Kleinberg and </a:t>
            </a:r>
            <a:r>
              <a:rPr lang="en-US" dirty="0" err="1"/>
              <a:t>Raghavan</a:t>
            </a:r>
            <a:r>
              <a:rPr lang="en-US" dirty="0"/>
              <a:t>. EC 2019.</a:t>
            </a:r>
          </a:p>
        </p:txBody>
      </p:sp>
    </p:spTree>
    <p:extLst>
      <p:ext uri="{BB962C8B-B14F-4D97-AF65-F5344CB8AC3E}">
        <p14:creationId xmlns:p14="http://schemas.microsoft.com/office/powerpoint/2010/main" val="3483677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mazon.com: Official SAT Study Guide 2020 Edition (9781457312199):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8336" y="820216"/>
            <a:ext cx="3962842" cy="5217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ow to Master GRE Vocabulary: A Verbal GRE Preparation: Eiblum, Daniel,  Minovitz, Lise, Therriault, Renee, Mann, Neil, Callahan, Jean, Fitzpatrick,  Cristen, Halper, Carin, Knight, Adam, Maisto, Christine, McMahon, Marty:  9780692829523: Amazon.com: Books">
            <a:extLst>
              <a:ext uri="{FF2B5EF4-FFF2-40B4-BE49-F238E27FC236}">
                <a16:creationId xmlns:a16="http://schemas.microsoft.com/office/drawing/2014/main" id="{7818DFAD-D88D-4840-8FF5-66F9293AE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381" y="820217"/>
            <a:ext cx="3962842" cy="5122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0733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4458" y="837483"/>
            <a:ext cx="10515600" cy="4663665"/>
          </a:xfrm>
        </p:spPr>
        <p:txBody>
          <a:bodyPr>
            <a:noAutofit/>
          </a:bodyPr>
          <a:lstStyle/>
          <a:p>
            <a:r>
              <a:rPr lang="en-US" sz="3200" dirty="0"/>
              <a:t>“Test preparation has been the focus of intense argument for many years, and all sorts of different terms have been used to describe both good and bad forms. . . I think it’s best to. . . distinguish between seven different types of test preparation: </a:t>
            </a:r>
            <a:r>
              <a:rPr lang="en-US" sz="3200" dirty="0">
                <a:solidFill>
                  <a:srgbClr val="C00000"/>
                </a:solidFill>
              </a:rPr>
              <a:t>Working more effectively</a:t>
            </a:r>
            <a:r>
              <a:rPr lang="en-US" sz="3200" dirty="0"/>
              <a:t>; </a:t>
            </a:r>
            <a:r>
              <a:rPr lang="en-US" sz="3200" dirty="0">
                <a:solidFill>
                  <a:srgbClr val="C00000"/>
                </a:solidFill>
              </a:rPr>
              <a:t>Teaching more</a:t>
            </a:r>
            <a:r>
              <a:rPr lang="en-US" sz="3200" dirty="0"/>
              <a:t>; </a:t>
            </a:r>
            <a:r>
              <a:rPr lang="en-US" sz="3200" dirty="0">
                <a:solidFill>
                  <a:srgbClr val="C00000"/>
                </a:solidFill>
              </a:rPr>
              <a:t>Working harder</a:t>
            </a:r>
            <a:r>
              <a:rPr lang="en-US" sz="3200" dirty="0"/>
              <a:t>; </a:t>
            </a:r>
            <a:r>
              <a:rPr lang="en-US" sz="3200" dirty="0">
                <a:solidFill>
                  <a:schemeClr val="accent1"/>
                </a:solidFill>
              </a:rPr>
              <a:t>Reallocation</a:t>
            </a:r>
            <a:r>
              <a:rPr lang="en-US" sz="3200" dirty="0"/>
              <a:t>; </a:t>
            </a:r>
            <a:r>
              <a:rPr lang="en-US" sz="3200" dirty="0">
                <a:solidFill>
                  <a:schemeClr val="accent1"/>
                </a:solidFill>
              </a:rPr>
              <a:t>Alignment</a:t>
            </a:r>
            <a:r>
              <a:rPr lang="en-US" sz="3200" dirty="0"/>
              <a:t>; </a:t>
            </a:r>
            <a:r>
              <a:rPr lang="en-US" sz="3200" dirty="0">
                <a:solidFill>
                  <a:schemeClr val="accent1"/>
                </a:solidFill>
              </a:rPr>
              <a:t>Coaching</a:t>
            </a:r>
            <a:r>
              <a:rPr lang="en-US" sz="3200" dirty="0"/>
              <a:t>; </a:t>
            </a:r>
            <a:r>
              <a:rPr lang="en-US" sz="3200" dirty="0">
                <a:solidFill>
                  <a:schemeClr val="accent1"/>
                </a:solidFill>
              </a:rPr>
              <a:t>Cheating</a:t>
            </a:r>
            <a:r>
              <a:rPr lang="en-US" sz="3200" dirty="0"/>
              <a:t>. The first three are what proponents of high-stakes testing want to see”</a:t>
            </a: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- Daniel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Koretz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, Measuring Up.</a:t>
            </a:r>
          </a:p>
        </p:txBody>
      </p:sp>
    </p:spTree>
    <p:extLst>
      <p:ext uri="{BB962C8B-B14F-4D97-AF65-F5344CB8AC3E}">
        <p14:creationId xmlns:p14="http://schemas.microsoft.com/office/powerpoint/2010/main" val="17158599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E1751-BF98-0545-9AA8-9623176ED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How to induce the desired behavior?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692FA-0C28-9947-B5BE-406DD864B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714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Graphical Representation of the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Consider a single student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dirty="0"/>
                  <a:t> : the effort students spent on actions</a:t>
                </a:r>
              </a:p>
              <a:p>
                <a:pPr lvl="2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E.g., studying, working in a reading group, copying answers online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: the set of observable features after actions</a:t>
                </a:r>
              </a:p>
              <a:p>
                <a:pPr lvl="2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E.g., homework grades, exam grades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:</m:t>
                    </m:r>
                  </m:oMath>
                </a14:m>
                <a:r>
                  <a:rPr lang="en-US" dirty="0"/>
                  <a:t> the contribution to feature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from action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2"/>
                            </a:solidFill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2"/>
                            </a:solidFill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solidFill>
                          <a:schemeClr val="accent2"/>
                        </a:solidFill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accent2"/>
                        </a:solidFill>
                        <a:latin typeface="Cambria Math" charset="0"/>
                      </a:rPr>
                      <m:t>𝑓</m:t>
                    </m:r>
                    <m:r>
                      <a:rPr lang="en-US" b="0" i="1" smtClean="0">
                        <a:solidFill>
                          <a:schemeClr val="accent2"/>
                        </a:solidFill>
                        <a:latin typeface="Cambria Math" charset="0"/>
                      </a:rPr>
                      <m:t>(</m:t>
                    </m:r>
                    <m:nary>
                      <m:naryPr>
                        <m:chr m:val="∑"/>
                        <m:limLoc m:val="subSup"/>
                        <m:ctrlPr>
                          <a:rPr lang="is-IS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0" i="1" smtClean="0">
                            <a:solidFill>
                              <a:schemeClr val="accent2"/>
                            </a:solidFill>
                            <a:latin typeface="Cambria Math" charset="0"/>
                          </a:rPr>
                          <m:t>𝑗</m:t>
                        </m:r>
                        <m:r>
                          <a:rPr lang="en-US" b="0" i="1" smtClean="0">
                            <a:solidFill>
                              <a:schemeClr val="accent2"/>
                            </a:solidFill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chemeClr val="accent2"/>
                            </a:solidFill>
                            <a:latin typeface="Cambria Math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charset="0"/>
                              </a:rPr>
                              <m:t>𝑗</m:t>
                            </m:r>
                          </m:sub>
                        </m:sSub>
                      </m:e>
                    </m:nary>
                    <m:r>
                      <a:rPr lang="en-US" b="0" i="0" smtClean="0">
                        <a:solidFill>
                          <a:schemeClr val="accent2"/>
                        </a:solidFill>
                        <a:latin typeface="Cambria Math" charset="0"/>
                      </a:rPr>
                      <m:t>)</m:t>
                    </m:r>
                  </m:oMath>
                </a14:m>
                <a:endParaRPr lang="en-US" dirty="0">
                  <a:solidFill>
                    <a:schemeClr val="accent2"/>
                  </a:solidFill>
                </a:endParaRPr>
              </a:p>
              <a:p>
                <a:endParaRPr lang="en-US" dirty="0">
                  <a:solidFill>
                    <a:schemeClr val="accent1"/>
                  </a:solidFill>
                </a:endParaRPr>
              </a:p>
              <a:p>
                <a:r>
                  <a:rPr lang="en-US" dirty="0"/>
                  <a:t>The teacher designs the final grades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charset="0"/>
                      </a:rPr>
                      <m:t>𝐻</m:t>
                    </m:r>
                  </m:oMath>
                </a14:m>
                <a:r>
                  <a:rPr lang="en-US" dirty="0">
                    <a:solidFill>
                      <a:schemeClr val="accent1"/>
                    </a:solidFill>
                  </a:rPr>
                  <a:t> </a:t>
                </a:r>
                <a:r>
                  <a:rPr lang="en-US" dirty="0"/>
                  <a:t>based on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charset="0"/>
                      </a:rPr>
                      <m:t>𝐹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accent2"/>
                        </a:solidFill>
                        <a:latin typeface="Cambria Math" charset="0"/>
                      </a:rPr>
                      <m:t>𝐻</m:t>
                    </m:r>
                    <m:r>
                      <a:rPr lang="en-US" b="0" i="1" smtClean="0">
                        <a:solidFill>
                          <a:schemeClr val="accent2"/>
                        </a:solidFill>
                        <a:latin typeface="Cambria Math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is-IS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0" i="1" smtClean="0">
                            <a:solidFill>
                              <a:schemeClr val="accent2"/>
                            </a:solidFill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solidFill>
                              <a:schemeClr val="accent2"/>
                            </a:solidFill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chemeClr val="accent2"/>
                            </a:solidFill>
                            <a:latin typeface="Cambria Math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accent2"/>
                                </a:solidFill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>
                  <a:solidFill>
                    <a:schemeClr val="accent2"/>
                  </a:solidFill>
                </a:endParaRPr>
              </a:p>
              <a:p>
                <a:pPr lvl="1"/>
                <a:endParaRPr lang="en-US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3"/>
                <a:stretch>
                  <a:fillRect l="-1086" t="-2015" b="-5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1907" y="3030408"/>
            <a:ext cx="3589519" cy="262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146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Course Grades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710" y="2378607"/>
            <a:ext cx="5601574" cy="3497757"/>
          </a:xfrm>
          <a:prstGeom prst="rect">
            <a:avLst/>
          </a:prstGeom>
        </p:spPr>
      </p:pic>
      <p:pic>
        <p:nvPicPr>
          <p:cNvPr id="3074" name="Picture 2" descr="Gamification: cheating and gaming - how keep sales contests clean">
            <a:extLst>
              <a:ext uri="{FF2B5EF4-FFF2-40B4-BE49-F238E27FC236}">
                <a16:creationId xmlns:a16="http://schemas.microsoft.com/office/drawing/2014/main" id="{5E3B1B3B-F09F-8D4B-84DF-CAAD2C9C2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23" y="2268264"/>
            <a:ext cx="1042495" cy="1042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tudy Cartoon png download - 719*719 - Free Transparent Learning png  Download. - CleanPNG / KissPNG">
            <a:extLst>
              <a:ext uri="{FF2B5EF4-FFF2-40B4-BE49-F238E27FC236}">
                <a16:creationId xmlns:a16="http://schemas.microsoft.com/office/drawing/2014/main" id="{44C92A0D-2E08-7E4F-B2DD-DAD053A68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1" y="3783512"/>
            <a:ext cx="1249413" cy="999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extbooks &amp; Solutions Manuals - Home | Facebook">
            <a:extLst>
              <a:ext uri="{FF2B5EF4-FFF2-40B4-BE49-F238E27FC236}">
                <a16:creationId xmlns:a16="http://schemas.microsoft.com/office/drawing/2014/main" id="{E3C83F10-D94D-AB45-82B2-AED17D7CD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1" y="5470961"/>
            <a:ext cx="1403131" cy="515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40785" y="1898932"/>
            <a:ext cx="988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cheating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8666" y="3351100"/>
            <a:ext cx="980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studying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6256" y="4953034"/>
            <a:ext cx="12493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copying </a:t>
            </a:r>
            <a:br>
              <a:rPr lang="en-US" dirty="0"/>
            </a:br>
            <a:r>
              <a:rPr lang="en-US" dirty="0"/>
              <a:t>homework </a:t>
            </a:r>
            <a:br>
              <a:rPr lang="en-US" dirty="0"/>
            </a:b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842238" y="2420179"/>
            <a:ext cx="11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 Score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28937" y="5563281"/>
            <a:ext cx="1787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Homework Score</a:t>
            </a:r>
          </a:p>
        </p:txBody>
      </p:sp>
    </p:spTree>
    <p:extLst>
      <p:ext uri="{BB962C8B-B14F-4D97-AF65-F5344CB8AC3E}">
        <p14:creationId xmlns:p14="http://schemas.microsoft.com/office/powerpoint/2010/main" val="1470500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678" y="1123632"/>
            <a:ext cx="11409680" cy="1388997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Lecture 21</a:t>
            </a:r>
            <a:br>
              <a:rPr lang="en-US" sz="4000" dirty="0"/>
            </a:br>
            <a:r>
              <a:rPr lang="en-US" sz="4000" dirty="0"/>
              <a:t>Strategic Classification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06400" y="5280916"/>
            <a:ext cx="11528236" cy="1149259"/>
          </a:xfrm>
        </p:spPr>
        <p:txBody>
          <a:bodyPr>
            <a:normAutofit/>
          </a:bodyPr>
          <a:lstStyle/>
          <a:p>
            <a:endParaRPr lang="en-US" dirty="0"/>
          </a:p>
          <a:p>
            <a:pPr algn="l"/>
            <a:r>
              <a:rPr lang="en-US" sz="3600" dirty="0">
                <a:latin typeface="+mj-lt"/>
              </a:rPr>
              <a:t>Instructor: </a:t>
            </a:r>
            <a:r>
              <a:rPr lang="en-US" sz="3600" dirty="0" err="1">
                <a:latin typeface="+mj-lt"/>
              </a:rPr>
              <a:t>Chien</a:t>
            </a:r>
            <a:r>
              <a:rPr lang="en-US" sz="3600" dirty="0">
                <a:latin typeface="+mj-lt"/>
              </a:rPr>
              <a:t>-Ju (CJ) Ho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D91B066-90C6-2F45-8B0E-748858ECABC4}"/>
              </a:ext>
            </a:extLst>
          </p:cNvPr>
          <p:cNvSpPr txBox="1">
            <a:spLocks/>
          </p:cNvSpPr>
          <p:nvPr/>
        </p:nvSpPr>
        <p:spPr>
          <a:xfrm>
            <a:off x="465678" y="4497753"/>
            <a:ext cx="11409680" cy="67409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1F84FB-E1EF-2C47-9EC2-A019FD7E6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40" y="2863106"/>
            <a:ext cx="11587126" cy="189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417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Course Grades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710" y="2378607"/>
            <a:ext cx="5601574" cy="3497757"/>
          </a:xfrm>
          <a:prstGeom prst="rect">
            <a:avLst/>
          </a:prstGeom>
        </p:spPr>
      </p:pic>
      <p:pic>
        <p:nvPicPr>
          <p:cNvPr id="3074" name="Picture 2" descr="Gamification: cheating and gaming - how keep sales contests clean">
            <a:extLst>
              <a:ext uri="{FF2B5EF4-FFF2-40B4-BE49-F238E27FC236}">
                <a16:creationId xmlns:a16="http://schemas.microsoft.com/office/drawing/2014/main" id="{5E3B1B3B-F09F-8D4B-84DF-CAAD2C9C2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23" y="2268264"/>
            <a:ext cx="1042495" cy="1042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tudy Cartoon png download - 719*719 - Free Transparent Learning png  Download. - CleanPNG / KissPNG">
            <a:extLst>
              <a:ext uri="{FF2B5EF4-FFF2-40B4-BE49-F238E27FC236}">
                <a16:creationId xmlns:a16="http://schemas.microsoft.com/office/drawing/2014/main" id="{44C92A0D-2E08-7E4F-B2DD-DAD053A68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1" y="3783512"/>
            <a:ext cx="1249413" cy="999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extbooks &amp; Solutions Manuals - Home | Facebook">
            <a:extLst>
              <a:ext uri="{FF2B5EF4-FFF2-40B4-BE49-F238E27FC236}">
                <a16:creationId xmlns:a16="http://schemas.microsoft.com/office/drawing/2014/main" id="{E3C83F10-D94D-AB45-82B2-AED17D7CD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1" y="5470961"/>
            <a:ext cx="1403131" cy="515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40785" y="1898932"/>
            <a:ext cx="988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cheating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8666" y="3351100"/>
            <a:ext cx="980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studying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6256" y="4953034"/>
            <a:ext cx="12493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copying </a:t>
            </a:r>
            <a:br>
              <a:rPr lang="en-US"/>
            </a:br>
            <a:r>
              <a:rPr lang="en-US"/>
              <a:t>homework </a:t>
            </a:r>
            <a:br>
              <a:rPr lang="en-US"/>
            </a:b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842238" y="2420179"/>
            <a:ext cx="11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 Score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28937" y="5563281"/>
            <a:ext cx="1787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Homework Score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25670" y="1791210"/>
            <a:ext cx="62663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When the desired effort is </a:t>
            </a:r>
            <a:r>
              <a:rPr lang="en-US" sz="2800" dirty="0">
                <a:solidFill>
                  <a:srgbClr val="FFC000"/>
                </a:solidFill>
              </a:rPr>
              <a:t>substitutable</a:t>
            </a:r>
            <a:r>
              <a:rPr lang="en-US" sz="2800" dirty="0"/>
              <a:t>, </a:t>
            </a:r>
          </a:p>
          <a:p>
            <a:r>
              <a:rPr lang="en-US" sz="2800" dirty="0"/>
              <a:t>we can’t incentivize that effort.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152454" y="3846204"/>
            <a:ext cx="1313182" cy="6603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2694968" y="2378607"/>
            <a:ext cx="797824" cy="6328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3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898245" y="3876732"/>
            <a:ext cx="391270" cy="6022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2809958" y="3876732"/>
            <a:ext cx="391270" cy="5519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87837" y="3714731"/>
            <a:ext cx="779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987837" y="4184183"/>
            <a:ext cx="779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2733298" y="5341363"/>
            <a:ext cx="797824" cy="6328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3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213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Course Grades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710" y="2378607"/>
            <a:ext cx="5601574" cy="3497757"/>
          </a:xfrm>
          <a:prstGeom prst="rect">
            <a:avLst/>
          </a:prstGeom>
        </p:spPr>
      </p:pic>
      <p:pic>
        <p:nvPicPr>
          <p:cNvPr id="3074" name="Picture 2" descr="Gamification: cheating and gaming - how keep sales contests clean">
            <a:extLst>
              <a:ext uri="{FF2B5EF4-FFF2-40B4-BE49-F238E27FC236}">
                <a16:creationId xmlns:a16="http://schemas.microsoft.com/office/drawing/2014/main" id="{5E3B1B3B-F09F-8D4B-84DF-CAAD2C9C2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23" y="2268264"/>
            <a:ext cx="1042495" cy="1042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tudy Cartoon png download - 719*719 - Free Transparent Learning png  Download. - CleanPNG / KissPNG">
            <a:extLst>
              <a:ext uri="{FF2B5EF4-FFF2-40B4-BE49-F238E27FC236}">
                <a16:creationId xmlns:a16="http://schemas.microsoft.com/office/drawing/2014/main" id="{44C92A0D-2E08-7E4F-B2DD-DAD053A68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1" y="3783512"/>
            <a:ext cx="1249413" cy="999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extbooks &amp; Solutions Manuals - Home | Facebook">
            <a:extLst>
              <a:ext uri="{FF2B5EF4-FFF2-40B4-BE49-F238E27FC236}">
                <a16:creationId xmlns:a16="http://schemas.microsoft.com/office/drawing/2014/main" id="{E3C83F10-D94D-AB45-82B2-AED17D7CD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1" y="5470961"/>
            <a:ext cx="1403131" cy="515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40785" y="1898932"/>
            <a:ext cx="988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cheating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8666" y="3351100"/>
            <a:ext cx="980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studying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6256" y="4953034"/>
            <a:ext cx="12493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copying </a:t>
            </a:r>
            <a:br>
              <a:rPr lang="en-US"/>
            </a:br>
            <a:r>
              <a:rPr lang="en-US"/>
              <a:t>homework </a:t>
            </a:r>
            <a:br>
              <a:rPr lang="en-US"/>
            </a:b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842238" y="2420179"/>
            <a:ext cx="11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 Score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28937" y="5563281"/>
            <a:ext cx="1787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Homework Score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25670" y="1791210"/>
            <a:ext cx="62663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When the effort is not </a:t>
            </a:r>
            <a:r>
              <a:rPr lang="en-US" sz="2800" dirty="0">
                <a:solidFill>
                  <a:srgbClr val="FFC000"/>
                </a:solidFill>
              </a:rPr>
              <a:t>substitutable</a:t>
            </a:r>
            <a:r>
              <a:rPr lang="en-US" sz="2800" dirty="0"/>
              <a:t>, </a:t>
            </a:r>
          </a:p>
          <a:p>
            <a:r>
              <a:rPr lang="en-US" sz="2800" dirty="0"/>
              <a:t>there is a </a:t>
            </a:r>
            <a:r>
              <a:rPr lang="en-US" sz="2800" dirty="0">
                <a:solidFill>
                  <a:schemeClr val="accent1"/>
                </a:solidFill>
              </a:rPr>
              <a:t>linear mechanism </a:t>
            </a:r>
            <a:r>
              <a:rPr lang="en-US" sz="2800" dirty="0"/>
              <a:t>incentivizing that effort.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96000" y="5486337"/>
            <a:ext cx="62663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Finding that mechanism is NP-hard.</a:t>
            </a:r>
          </a:p>
        </p:txBody>
      </p:sp>
    </p:spTree>
    <p:extLst>
      <p:ext uri="{BB962C8B-B14F-4D97-AF65-F5344CB8AC3E}">
        <p14:creationId xmlns:p14="http://schemas.microsoft.com/office/powerpoint/2010/main" val="1052846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643F0-721D-3D4F-81C2-27DF4BB7A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Purposes of Decision Rules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BD054-3DBF-244F-8BF1-88108E902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</a:t>
            </a:r>
            <a:r>
              <a:rPr lang="en-US" dirty="0">
                <a:solidFill>
                  <a:schemeClr val="accent1"/>
                </a:solidFill>
              </a:rPr>
              <a:t>evaluate</a:t>
            </a:r>
            <a:r>
              <a:rPr lang="en-US" dirty="0"/>
              <a:t> the candidates</a:t>
            </a:r>
          </a:p>
          <a:p>
            <a:pPr lvl="1"/>
            <a:r>
              <a:rPr lang="en-US" dirty="0"/>
              <a:t>Assume there is a true </a:t>
            </a:r>
            <a:r>
              <a:rPr lang="en-US" dirty="0">
                <a:solidFill>
                  <a:srgbClr val="C00000"/>
                </a:solidFill>
              </a:rPr>
              <a:t>unobservable quality </a:t>
            </a:r>
            <a:r>
              <a:rPr lang="en-US" dirty="0"/>
              <a:t>that we care about</a:t>
            </a:r>
          </a:p>
          <a:p>
            <a:pPr lvl="2"/>
            <a:r>
              <a:rPr lang="en-US" dirty="0"/>
              <a:t>Whether the student will succeed or not</a:t>
            </a:r>
          </a:p>
          <a:p>
            <a:pPr lvl="1"/>
            <a:r>
              <a:rPr lang="en-US" dirty="0"/>
              <a:t>Unobservable quality leads </a:t>
            </a:r>
            <a:r>
              <a:rPr lang="en-US" dirty="0">
                <a:solidFill>
                  <a:srgbClr val="C00000"/>
                </a:solidFill>
              </a:rPr>
              <a:t>to observable but manipulatable features</a:t>
            </a:r>
          </a:p>
          <a:p>
            <a:pPr lvl="1"/>
            <a:r>
              <a:rPr lang="en-US" dirty="0"/>
              <a:t>Aims to classify based on the true quality with </a:t>
            </a:r>
            <a:r>
              <a:rPr lang="en-US" dirty="0">
                <a:solidFill>
                  <a:srgbClr val="C00000"/>
                </a:solidFill>
              </a:rPr>
              <a:t>gaming</a:t>
            </a:r>
            <a:r>
              <a:rPr lang="en-US" dirty="0"/>
              <a:t> behavior</a:t>
            </a:r>
          </a:p>
          <a:p>
            <a:endParaRPr lang="en-US" dirty="0"/>
          </a:p>
          <a:p>
            <a:r>
              <a:rPr lang="en-US" dirty="0"/>
              <a:t>To </a:t>
            </a:r>
            <a:r>
              <a:rPr lang="en-US" dirty="0">
                <a:solidFill>
                  <a:schemeClr val="accent1"/>
                </a:solidFill>
              </a:rPr>
              <a:t>incentivize</a:t>
            </a:r>
            <a:r>
              <a:rPr lang="en-US" dirty="0"/>
              <a:t> the candidates</a:t>
            </a:r>
          </a:p>
          <a:p>
            <a:pPr lvl="1"/>
            <a:r>
              <a:rPr lang="en-US" dirty="0"/>
              <a:t>Assume the true unobservable quality can be </a:t>
            </a:r>
            <a:r>
              <a:rPr lang="en-US" dirty="0">
                <a:solidFill>
                  <a:srgbClr val="C00000"/>
                </a:solidFill>
              </a:rPr>
              <a:t>improved</a:t>
            </a:r>
          </a:p>
          <a:p>
            <a:pPr lvl="1"/>
            <a:r>
              <a:rPr lang="en-US" dirty="0"/>
              <a:t>Incentivize candidates to perform desired improvements</a:t>
            </a:r>
          </a:p>
        </p:txBody>
      </p:sp>
    </p:spTree>
    <p:extLst>
      <p:ext uri="{BB962C8B-B14F-4D97-AF65-F5344CB8AC3E}">
        <p14:creationId xmlns:p14="http://schemas.microsoft.com/office/powerpoint/2010/main" val="31104221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44E6C-6F85-BB43-8200-B27F41AA1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18" y="1474839"/>
            <a:ext cx="11120664" cy="1037610"/>
          </a:xfrm>
        </p:spPr>
        <p:txBody>
          <a:bodyPr>
            <a:normAutofit/>
          </a:bodyPr>
          <a:lstStyle/>
          <a:p>
            <a:r>
              <a:rPr lang="en-US" sz="5400" dirty="0"/>
              <a:t>More Aspects of Strategic Classification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2744E6C-6F85-BB43-8200-B27F41AA1BAB}"/>
              </a:ext>
            </a:extLst>
          </p:cNvPr>
          <p:cNvSpPr txBox="1">
            <a:spLocks/>
          </p:cNvSpPr>
          <p:nvPr/>
        </p:nvSpPr>
        <p:spPr>
          <a:xfrm>
            <a:off x="1677425" y="2939846"/>
            <a:ext cx="11120664" cy="17058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bg1">
                    <a:lumMod val="65000"/>
                  </a:schemeClr>
                </a:solidFill>
              </a:rPr>
              <a:t>1. Evaluation vs. Incentive</a:t>
            </a:r>
          </a:p>
          <a:p>
            <a:r>
              <a:rPr lang="en-US" sz="5400" dirty="0"/>
              <a:t>2. Social costs</a:t>
            </a:r>
          </a:p>
        </p:txBody>
      </p:sp>
    </p:spTree>
    <p:extLst>
      <p:ext uri="{BB962C8B-B14F-4D97-AF65-F5344CB8AC3E}">
        <p14:creationId xmlns:p14="http://schemas.microsoft.com/office/powerpoint/2010/main" val="20247705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03DD-55FE-0B49-8B02-D52F12969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7560" cy="1325563"/>
          </a:xfrm>
        </p:spPr>
        <p:txBody>
          <a:bodyPr/>
          <a:lstStyle/>
          <a:p>
            <a:r>
              <a:rPr lang="en-US" dirty="0"/>
              <a:t>There Are Two Parties in Strategic Classification</a:t>
            </a:r>
          </a:p>
        </p:txBody>
      </p:sp>
      <p:pic>
        <p:nvPicPr>
          <p:cNvPr id="4" name="Picture 4" descr="rey building illustration with text overlay, Student University Academi">
            <a:extLst>
              <a:ext uri="{FF2B5EF4-FFF2-40B4-BE49-F238E27FC236}">
                <a16:creationId xmlns:a16="http://schemas.microsoft.com/office/drawing/2014/main" id="{DC464F7D-8941-E14F-98E6-1F1D0ED0B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63" y="2684389"/>
            <a:ext cx="2252447" cy="225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vatar, college student, profile, student, user icon - Download on">
            <a:extLst>
              <a:ext uri="{FF2B5EF4-FFF2-40B4-BE49-F238E27FC236}">
                <a16:creationId xmlns:a16="http://schemas.microsoft.com/office/drawing/2014/main" id="{BC116378-8348-154B-A29C-06798D578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9913" y="3041350"/>
            <a:ext cx="2020529" cy="2020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4D3B5B4-1312-7B4C-9BF2-D0BC881FED62}"/>
                  </a:ext>
                </a:extLst>
              </p:cNvPr>
              <p:cNvSpPr txBox="1"/>
              <p:nvPr/>
            </p:nvSpPr>
            <p:spPr>
              <a:xfrm>
                <a:off x="7920442" y="2384223"/>
                <a:ext cx="4153829" cy="34163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Represented by initial features</a:t>
                </a:r>
                <a:br>
                  <a:rPr lang="en-US" sz="2400" dirty="0"/>
                </a:b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 = (SAT score, grades, </a:t>
                </a:r>
                <a:r>
                  <a:rPr lang="en-US" sz="2400" dirty="0" err="1">
                    <a:solidFill>
                      <a:schemeClr val="accent1"/>
                    </a:solidFill>
                  </a:rPr>
                  <a:t>etc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)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True label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)∈</m:t>
                    </m:r>
                    <m:r>
                      <m:rPr>
                        <m:lit/>
                      </m:rP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0,1</m:t>
                    </m:r>
                    <m:r>
                      <m:rPr>
                        <m:lit/>
                      </m:rP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dirty="0">
                  <a:solidFill>
                    <a:schemeClr val="accent1"/>
                  </a:solidFill>
                </a:endParaRPr>
              </a:p>
              <a:p>
                <a:endParaRPr lang="en-US" sz="2400" dirty="0">
                  <a:solidFill>
                    <a:schemeClr val="accent1"/>
                  </a:solidFill>
                </a:endParaRPr>
              </a:p>
              <a:p>
                <a:r>
                  <a:rPr lang="en-US" sz="2400" dirty="0"/>
                  <a:t>Choose manipulation (</a:t>
                </a:r>
                <a:r>
                  <a:rPr lang="en-US" sz="2400" dirty="0">
                    <a:solidFill>
                      <a:srgbClr val="00B050"/>
                    </a:solidFill>
                  </a:rPr>
                  <a:t>new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⃗"/>
                            <m:ctrlP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0" dirty="0"/>
              </a:p>
              <a:p>
                <a:r>
                  <a:rPr lang="en-US" sz="2400" dirty="0">
                    <a:solidFill>
                      <a:srgbClr val="C00000"/>
                    </a:solidFill>
                  </a:rPr>
                  <a:t>cost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(initial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400" dirty="0">
                    <a:solidFill>
                      <a:srgbClr val="00B050"/>
                    </a:solidFill>
                  </a:rPr>
                  <a:t>new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⃗"/>
                            <m:ctrlP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)</a:t>
                </a:r>
              </a:p>
              <a:p>
                <a:endParaRPr lang="en-US" sz="2400" dirty="0">
                  <a:solidFill>
                    <a:schemeClr val="accent1"/>
                  </a:solidFill>
                </a:endParaRPr>
              </a:p>
              <a:p>
                <a:r>
                  <a:rPr lang="en-US" sz="2400" dirty="0"/>
                  <a:t>Student distribution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40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4D3B5B4-1312-7B4C-9BF2-D0BC881FED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0442" y="2384223"/>
                <a:ext cx="4153829" cy="3416320"/>
              </a:xfrm>
              <a:prstGeom prst="rect">
                <a:avLst/>
              </a:prstGeom>
              <a:blipFill>
                <a:blip r:embed="rId4"/>
                <a:stretch>
                  <a:fillRect l="-2134" t="-1481" b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B0CBB73-47E8-CC47-B866-73CBC432AE32}"/>
                  </a:ext>
                </a:extLst>
              </p:cNvPr>
              <p:cNvSpPr txBox="1"/>
              <p:nvPr/>
            </p:nvSpPr>
            <p:spPr>
              <a:xfrm>
                <a:off x="2587742" y="3182509"/>
                <a:ext cx="247856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Choose a classifier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→{0,1}</m:t>
                      </m:r>
                    </m:oMath>
                  </m:oMathPara>
                </a14:m>
                <a:endParaRPr lang="en-US" sz="240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B0CBB73-47E8-CC47-B866-73CBC432AE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7742" y="3182509"/>
                <a:ext cx="2478564" cy="830997"/>
              </a:xfrm>
              <a:prstGeom prst="rect">
                <a:avLst/>
              </a:prstGeom>
              <a:blipFill>
                <a:blip r:embed="rId5"/>
                <a:stretch>
                  <a:fillRect l="-3571" t="-6061" r="-3061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1C15203-3172-2245-81A8-CBFB75DFA5F4}"/>
              </a:ext>
            </a:extLst>
          </p:cNvPr>
          <p:cNvCxnSpPr>
            <a:cxnSpLocks/>
          </p:cNvCxnSpPr>
          <p:nvPr/>
        </p:nvCxnSpPr>
        <p:spPr>
          <a:xfrm>
            <a:off x="5551714" y="1580606"/>
            <a:ext cx="0" cy="434993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A088CF4-4E83-5943-9181-FFF1DFF6E2D3}"/>
              </a:ext>
            </a:extLst>
          </p:cNvPr>
          <p:cNvSpPr/>
          <p:nvPr/>
        </p:nvSpPr>
        <p:spPr>
          <a:xfrm>
            <a:off x="2352609" y="4603543"/>
            <a:ext cx="7071609" cy="20205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Is it reasonable to only optimize the benefit of the institution?</a:t>
            </a:r>
          </a:p>
        </p:txBody>
      </p:sp>
    </p:spTree>
    <p:extLst>
      <p:ext uri="{BB962C8B-B14F-4D97-AF65-F5344CB8AC3E}">
        <p14:creationId xmlns:p14="http://schemas.microsoft.com/office/powerpoint/2010/main" val="106166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D48EAE-0E66-F146-965D-17B0142CA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4193" y="884465"/>
            <a:ext cx="71755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468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1E5BF1-B899-D64C-96EE-354D39EEC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762000"/>
            <a:ext cx="68834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8958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8DCEBC-95C0-234D-84EC-EC36017EB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006" y="908050"/>
            <a:ext cx="79756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664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C135E-5650-F541-9313-BF3EAA1FB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Institution Utility vs. Social Burden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[Milli et al. 2018]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FD15B-6749-2644-81CA-4A055E28D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Institution utility: the utility for deploying the decision rule</a:t>
            </a:r>
          </a:p>
          <a:p>
            <a:r>
              <a:rPr lang="en-US" dirty="0"/>
              <a:t>Social burden: the amount of effort contestants need to put 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6BEAAF-B8C7-114D-B7B1-16DE11D93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559" y="2963827"/>
            <a:ext cx="5732417" cy="389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311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863794-55A9-2243-B936-657ACEA67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657267" cy="36560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FDEC5E-E34E-7A47-9BD6-BFCAD2B55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47" y="859221"/>
            <a:ext cx="5245100" cy="410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38495B-7035-C84F-9C16-FE24FA21F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877" y="4961321"/>
            <a:ext cx="4602449" cy="10254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E1D40D-3988-B440-9C55-0A7BE91808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2729" y="5931558"/>
            <a:ext cx="4216400" cy="838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180718-7CBA-5646-BF2D-9028666498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129" y="728716"/>
            <a:ext cx="5831136" cy="540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665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CE59FA-3F0B-0046-9B86-DC1D829CB61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4713" y="1895182"/>
            <a:ext cx="7027636" cy="25641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769D31-88FE-A84A-A91B-ACD38C92A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AFACC-75ED-3949-9289-4B2A1CE82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66566" cy="5267506"/>
          </a:xfrm>
        </p:spPr>
        <p:txBody>
          <a:bodyPr>
            <a:normAutofit/>
          </a:bodyPr>
          <a:lstStyle/>
          <a:p>
            <a:r>
              <a:rPr lang="en-US" dirty="0"/>
              <a:t>Standard setup of (supervised) machine learning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Finding patterns from the given training datasets</a:t>
            </a:r>
          </a:p>
          <a:p>
            <a:pPr lvl="1"/>
            <a:r>
              <a:rPr lang="en-US" dirty="0"/>
              <a:t>Use the pattern to make predictions on new testing data</a:t>
            </a:r>
          </a:p>
          <a:p>
            <a:endParaRPr lang="en-US" dirty="0"/>
          </a:p>
          <a:p>
            <a:r>
              <a:rPr lang="en-US" dirty="0"/>
              <a:t>Fundamental assumption:</a:t>
            </a:r>
          </a:p>
          <a:p>
            <a:pPr lvl="1"/>
            <a:r>
              <a:rPr lang="en-US" dirty="0"/>
              <a:t>Training and testing data points are </a:t>
            </a:r>
            <a:r>
              <a:rPr lang="en-US" dirty="0" err="1"/>
              <a:t>i.i.d</a:t>
            </a:r>
            <a:r>
              <a:rPr lang="en-US" dirty="0"/>
              <a:t>. drawn from the same distribution</a:t>
            </a:r>
          </a:p>
        </p:txBody>
      </p:sp>
    </p:spTree>
    <p:extLst>
      <p:ext uri="{BB962C8B-B14F-4D97-AF65-F5344CB8AC3E}">
        <p14:creationId xmlns:p14="http://schemas.microsoft.com/office/powerpoint/2010/main" val="222821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11149"/>
          </a:xfrm>
        </p:spPr>
        <p:txBody>
          <a:bodyPr>
            <a:normAutofit/>
          </a:bodyPr>
          <a:lstStyle/>
          <a:p>
            <a:r>
              <a:rPr lang="en-US" dirty="0"/>
              <a:t>People in advantage groups might be able to pay smaller costs to manipulate the features. What are the example applications that this could happen (e.g., SAT scores)?</a:t>
            </a:r>
          </a:p>
          <a:p>
            <a:endParaRPr lang="en-US" dirty="0"/>
          </a:p>
          <a:p>
            <a:r>
              <a:rPr lang="en-US" dirty="0"/>
              <a:t>What do you think are the bad consequences with this imbalanced manipulations? What are potential ways we can deal with them?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5742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Disparate Effects of Strategic Manipulation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Hu, </a:t>
            </a:r>
            <a:r>
              <a:rPr lang="en-US" dirty="0" err="1"/>
              <a:t>Immorlica</a:t>
            </a:r>
            <a:r>
              <a:rPr lang="en-US" dirty="0"/>
              <a:t>, and Vaughan. FAT* 19.</a:t>
            </a:r>
          </a:p>
        </p:txBody>
      </p:sp>
    </p:spTree>
    <p:extLst>
      <p:ext uri="{BB962C8B-B14F-4D97-AF65-F5344CB8AC3E}">
        <p14:creationId xmlns:p14="http://schemas.microsoft.com/office/powerpoint/2010/main" val="5516694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y building illustration with text overlay, Student University Academ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52" y="1849034"/>
            <a:ext cx="2252447" cy="225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vatar, college student, profile, student, user icon - Download 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564" y="1849034"/>
            <a:ext cx="2020529" cy="2020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7958093" y="1191907"/>
                <a:ext cx="3995325" cy="34163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Represented by initial features</a:t>
                </a:r>
                <a:br>
                  <a:rPr lang="en-US" sz="2400" dirty="0"/>
                </a:b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 = (SAT score, grades, </a:t>
                </a:r>
                <a:r>
                  <a:rPr lang="en-US" sz="2400" dirty="0" err="1">
                    <a:solidFill>
                      <a:schemeClr val="accent1"/>
                    </a:solidFill>
                  </a:rPr>
                  <a:t>etc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)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True label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)∈</m:t>
                    </m:r>
                    <m:r>
                      <m:rPr>
                        <m:lit/>
                      </m:rP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0,1</m:t>
                    </m:r>
                    <m:r>
                      <m:rPr>
                        <m:lit/>
                      </m:rP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dirty="0">
                  <a:solidFill>
                    <a:schemeClr val="accent1"/>
                  </a:solidFill>
                </a:endParaRPr>
              </a:p>
              <a:p>
                <a:endParaRPr lang="en-US" sz="2400" dirty="0">
                  <a:solidFill>
                    <a:schemeClr val="accent1"/>
                  </a:solidFill>
                </a:endParaRPr>
              </a:p>
              <a:p>
                <a:r>
                  <a:rPr lang="en-US" sz="2400" dirty="0"/>
                  <a:t>Choose manipulation (</a:t>
                </a:r>
                <a:r>
                  <a:rPr lang="en-US" sz="2400" dirty="0">
                    <a:solidFill>
                      <a:srgbClr val="00B050"/>
                    </a:solidFill>
                  </a:rPr>
                  <a:t>new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0" dirty="0"/>
              </a:p>
              <a:p>
                <a:r>
                  <a:rPr lang="en-US" sz="2400" dirty="0">
                    <a:solidFill>
                      <a:srgbClr val="C00000"/>
                    </a:solidFill>
                  </a:rPr>
                  <a:t>cost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(initial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400" dirty="0">
                    <a:solidFill>
                      <a:srgbClr val="00B050"/>
                    </a:solidFill>
                  </a:rPr>
                  <a:t>new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)</a:t>
                </a:r>
              </a:p>
              <a:p>
                <a:endParaRPr lang="en-US" sz="2400" dirty="0">
                  <a:solidFill>
                    <a:schemeClr val="accent1"/>
                  </a:solidFill>
                </a:endParaRPr>
              </a:p>
              <a:p>
                <a:r>
                  <a:rPr lang="en-US" sz="2400" dirty="0"/>
                  <a:t>Student distribution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40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58093" y="1191907"/>
                <a:ext cx="3995325" cy="3416320"/>
              </a:xfrm>
              <a:prstGeom prst="rect">
                <a:avLst/>
              </a:prstGeom>
              <a:blipFill rotWithShape="0">
                <a:blip r:embed="rId4"/>
                <a:stretch>
                  <a:fillRect l="-2287" t="-1429" r="-2896" b="-32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ABC29AF-1DF0-674C-ACAC-AFA9F0DD3867}"/>
                  </a:ext>
                </a:extLst>
              </p:cNvPr>
              <p:cNvSpPr txBox="1"/>
              <p:nvPr/>
            </p:nvSpPr>
            <p:spPr>
              <a:xfrm>
                <a:off x="2658031" y="2347154"/>
                <a:ext cx="247856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Choose a classifier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→{0,1}</m:t>
                      </m:r>
                    </m:oMath>
                  </m:oMathPara>
                </a14:m>
                <a:endParaRPr lang="en-US" sz="240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ABC29AF-1DF0-674C-ACAC-AFA9F0DD38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031" y="2347154"/>
                <a:ext cx="2478564" cy="830997"/>
              </a:xfrm>
              <a:prstGeom prst="rect">
                <a:avLst/>
              </a:prstGeom>
              <a:blipFill rotWithShape="0">
                <a:blip r:embed="rId5"/>
                <a:stretch>
                  <a:fillRect l="-3686" t="-5882" r="-2457" b="-110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756642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y building illustration with text overlay, Student University Academ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52" y="1849034"/>
            <a:ext cx="2252447" cy="225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vatar, college student, profile, student, user icon - Download 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564" y="1849034"/>
            <a:ext cx="2020529" cy="2020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7958093" y="1191907"/>
                <a:ext cx="3995325" cy="34163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chemeClr val="bg1">
                        <a:lumMod val="85000"/>
                      </a:schemeClr>
                    </a:solidFill>
                  </a:rPr>
                  <a:t>Represented by initial features</a:t>
                </a:r>
                <a:br>
                  <a:rPr lang="en-US" sz="2400" dirty="0">
                    <a:solidFill>
                      <a:schemeClr val="bg1">
                        <a:lumMod val="85000"/>
                      </a:schemeClr>
                    </a:solidFill>
                  </a:rPr>
                </a:b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bg1">
                                <a:lumMod val="8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bg1">
                                <a:lumMod val="85000"/>
                              </a:schemeClr>
                            </a:solidFill>
                            <a:latin typeface="Cambria Math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chemeClr val="bg1">
                        <a:lumMod val="85000"/>
                      </a:schemeClr>
                    </a:solidFill>
                  </a:rPr>
                  <a:t> = (SAT score, grades, </a:t>
                </a:r>
                <a:r>
                  <a:rPr lang="en-US" sz="2400" dirty="0" err="1">
                    <a:solidFill>
                      <a:schemeClr val="bg1">
                        <a:lumMod val="85000"/>
                      </a:schemeClr>
                    </a:solidFill>
                  </a:rPr>
                  <a:t>etc</a:t>
                </a:r>
                <a:r>
                  <a:rPr lang="en-US" sz="2400" dirty="0">
                    <a:solidFill>
                      <a:schemeClr val="bg1">
                        <a:lumMod val="85000"/>
                      </a:schemeClr>
                    </a:solidFill>
                  </a:rPr>
                  <a:t>)</a:t>
                </a:r>
              </a:p>
              <a:p>
                <a:endParaRPr lang="en-US" sz="2400" dirty="0">
                  <a:solidFill>
                    <a:schemeClr val="bg1">
                      <a:lumMod val="85000"/>
                    </a:schemeClr>
                  </a:solidFill>
                </a:endParaRPr>
              </a:p>
              <a:p>
                <a:r>
                  <a:rPr lang="en-US" sz="2400" dirty="0">
                    <a:solidFill>
                      <a:schemeClr val="bg1">
                        <a:lumMod val="85000"/>
                      </a:schemeClr>
                    </a:solidFill>
                  </a:rPr>
                  <a:t>True label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bg1">
                            <a:lumMod val="85000"/>
                          </a:schemeClr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1" smtClean="0">
                        <a:solidFill>
                          <a:schemeClr val="bg1">
                            <a:lumMod val="8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bg1">
                            <a:lumMod val="85000"/>
                          </a:schemeClr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400" b="0" i="1" smtClean="0">
                        <a:solidFill>
                          <a:schemeClr val="bg1">
                            <a:lumMod val="85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bg1">
                                <a:lumMod val="8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bg1">
                                <a:lumMod val="8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smtClean="0">
                        <a:solidFill>
                          <a:schemeClr val="bg1">
                            <a:lumMod val="85000"/>
                          </a:schemeClr>
                        </a:solidFill>
                        <a:latin typeface="Cambria Math" panose="02040503050406030204" pitchFamily="18" charset="0"/>
                      </a:rPr>
                      <m:t>)∈</m:t>
                    </m:r>
                    <m:r>
                      <m:rPr>
                        <m:lit/>
                      </m:rPr>
                      <a:rPr lang="en-US" sz="2400" b="0" i="1" smtClean="0">
                        <a:solidFill>
                          <a:schemeClr val="bg1">
                            <a:lumMod val="85000"/>
                          </a:schemeClr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en-US" sz="2400" b="0" i="1" smtClean="0">
                        <a:solidFill>
                          <a:schemeClr val="bg1">
                            <a:lumMod val="85000"/>
                          </a:schemeClr>
                        </a:solidFill>
                        <a:latin typeface="Cambria Math" panose="02040503050406030204" pitchFamily="18" charset="0"/>
                      </a:rPr>
                      <m:t>0,1</m:t>
                    </m:r>
                    <m:r>
                      <m:rPr>
                        <m:lit/>
                      </m:rPr>
                      <a:rPr lang="en-US" sz="2400" b="0" i="1" smtClean="0">
                        <a:solidFill>
                          <a:schemeClr val="bg1">
                            <a:lumMod val="85000"/>
                          </a:schemeClr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dirty="0">
                  <a:solidFill>
                    <a:schemeClr val="bg1">
                      <a:lumMod val="85000"/>
                    </a:schemeClr>
                  </a:solidFill>
                </a:endParaRPr>
              </a:p>
              <a:p>
                <a:endParaRPr lang="en-US" sz="2400" dirty="0">
                  <a:solidFill>
                    <a:schemeClr val="bg1">
                      <a:lumMod val="85000"/>
                    </a:schemeClr>
                  </a:solidFill>
                </a:endParaRPr>
              </a:p>
              <a:p>
                <a:r>
                  <a:rPr lang="en-US" sz="2400" dirty="0">
                    <a:solidFill>
                      <a:schemeClr val="bg1">
                        <a:lumMod val="85000"/>
                      </a:schemeClr>
                    </a:solidFill>
                  </a:rPr>
                  <a:t>Choose manipulation (new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bg1">
                                <a:lumMod val="8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bg1">
                                <a:lumMod val="8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smtClean="0">
                        <a:solidFill>
                          <a:schemeClr val="bg1">
                            <a:lumMod val="85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0" dirty="0">
                  <a:solidFill>
                    <a:schemeClr val="bg1">
                      <a:lumMod val="85000"/>
                    </a:schemeClr>
                  </a:solidFill>
                </a:endParaRPr>
              </a:p>
              <a:p>
                <a:r>
                  <a:rPr lang="en-US" sz="2400" dirty="0">
                    <a:solidFill>
                      <a:srgbClr val="C00000"/>
                    </a:solidFill>
                  </a:rPr>
                  <a:t>cost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(initial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400" b="0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400" dirty="0">
                    <a:solidFill>
                      <a:srgbClr val="00B050"/>
                    </a:solidFill>
                  </a:rPr>
                  <a:t>new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)</a:t>
                </a:r>
              </a:p>
              <a:p>
                <a:endParaRPr lang="en-US" sz="2400" dirty="0">
                  <a:solidFill>
                    <a:schemeClr val="accent1"/>
                  </a:solidFill>
                </a:endParaRPr>
              </a:p>
              <a:p>
                <a:r>
                  <a:rPr lang="en-US" sz="2400" dirty="0">
                    <a:solidFill>
                      <a:schemeClr val="bg1">
                        <a:lumMod val="85000"/>
                      </a:schemeClr>
                    </a:solidFill>
                  </a:rPr>
                  <a:t>Student distribution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bg1">
                            <a:lumMod val="85000"/>
                          </a:schemeClr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58093" y="1191907"/>
                <a:ext cx="3995325" cy="3416320"/>
              </a:xfrm>
              <a:prstGeom prst="rect">
                <a:avLst/>
              </a:prstGeom>
              <a:blipFill rotWithShape="0">
                <a:blip r:embed="rId4"/>
                <a:stretch>
                  <a:fillRect l="-2287" t="-1429" r="-2896" b="-32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ABC29AF-1DF0-674C-ACAC-AFA9F0DD3867}"/>
                  </a:ext>
                </a:extLst>
              </p:cNvPr>
              <p:cNvSpPr txBox="1"/>
              <p:nvPr/>
            </p:nvSpPr>
            <p:spPr>
              <a:xfrm>
                <a:off x="2658031" y="2347154"/>
                <a:ext cx="247856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chemeClr val="bg1">
                        <a:lumMod val="85000"/>
                      </a:schemeClr>
                    </a:solidFill>
                  </a:rPr>
                  <a:t>Choose a classifier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→{0,1}</m:t>
                      </m:r>
                    </m:oMath>
                  </m:oMathPara>
                </a14:m>
                <a:endParaRPr lang="en-US" sz="2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0ABC29AF-1DF0-674C-ACAC-AFA9F0DD38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031" y="2347154"/>
                <a:ext cx="2478564" cy="830997"/>
              </a:xfrm>
              <a:prstGeom prst="rect">
                <a:avLst/>
              </a:prstGeom>
              <a:blipFill rotWithShape="0">
                <a:blip r:embed="rId5"/>
                <a:stretch>
                  <a:fillRect l="-3686" t="-5882" r="-2457" b="-110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2057400" y="5620870"/>
            <a:ext cx="82055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What if this cost is different across groups?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7907179" y="3019161"/>
            <a:ext cx="3092824" cy="923330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3194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10765779" cy="4924799"/>
          </a:xfrm>
        </p:spPr>
        <p:txBody>
          <a:bodyPr>
            <a:normAutofit/>
          </a:bodyPr>
          <a:lstStyle/>
          <a:p>
            <a:r>
              <a:rPr lang="en-US" dirty="0"/>
              <a:t>Group differences</a:t>
            </a:r>
          </a:p>
          <a:p>
            <a:pPr lvl="1"/>
            <a:r>
              <a:rPr lang="en-US" dirty="0"/>
              <a:t>Group A: Advantage group</a:t>
            </a:r>
          </a:p>
          <a:p>
            <a:pPr lvl="1"/>
            <a:r>
              <a:rPr lang="en-US" dirty="0"/>
              <a:t>Group B: Disadvantage group</a:t>
            </a:r>
          </a:p>
          <a:p>
            <a:pPr lvl="1"/>
            <a:endParaRPr lang="en-US" dirty="0"/>
          </a:p>
          <a:p>
            <a:r>
              <a:rPr lang="en-US" dirty="0"/>
              <a:t>Result 1: Reinforcing inequalities</a:t>
            </a:r>
          </a:p>
          <a:p>
            <a:pPr lvl="1"/>
            <a:r>
              <a:rPr lang="en-US" dirty="0"/>
              <a:t>Under mild conditions, the equilibrium classifier more likely to </a:t>
            </a:r>
            <a:r>
              <a:rPr lang="en-US" dirty="0">
                <a:solidFill>
                  <a:schemeClr val="accent1"/>
                </a:solidFill>
              </a:rPr>
              <a:t>mistakenly exclude people from group B </a:t>
            </a:r>
            <a:r>
              <a:rPr lang="en-US" dirty="0"/>
              <a:t>and </a:t>
            </a:r>
            <a:r>
              <a:rPr lang="en-US" dirty="0">
                <a:solidFill>
                  <a:schemeClr val="accent1"/>
                </a:solidFill>
              </a:rPr>
              <a:t>mistakenly admit people from group A</a:t>
            </a:r>
          </a:p>
          <a:p>
            <a:pPr lvl="1"/>
            <a:endParaRPr lang="en-US" dirty="0">
              <a:solidFill>
                <a:schemeClr val="accent1"/>
              </a:solidFill>
            </a:endParaRPr>
          </a:p>
          <a:p>
            <a:r>
              <a:rPr lang="en-US" dirty="0"/>
              <a:t>Result 2: Subsidy interventions?</a:t>
            </a:r>
          </a:p>
          <a:p>
            <a:pPr lvl="1"/>
            <a:r>
              <a:rPr lang="en-US" dirty="0"/>
              <a:t>There exists cases that both groups are worse-off when a subsidy is offered compared to no subsidy at all.</a:t>
            </a:r>
          </a:p>
        </p:txBody>
      </p:sp>
    </p:spTree>
    <p:extLst>
      <p:ext uri="{BB962C8B-B14F-4D97-AF65-F5344CB8AC3E}">
        <p14:creationId xmlns:p14="http://schemas.microsoft.com/office/powerpoint/2010/main" val="833332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Strategic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Mitigate the effect of gaming</a:t>
            </a:r>
          </a:p>
          <a:p>
            <a:pPr lvl="1"/>
            <a:r>
              <a:rPr lang="en-US" dirty="0"/>
              <a:t>How do we ensure we still have a good classifier even if we know that people will game the system</a:t>
            </a:r>
          </a:p>
          <a:p>
            <a:endParaRPr lang="en-US" dirty="0"/>
          </a:p>
          <a:p>
            <a:r>
              <a:rPr lang="en-US" dirty="0"/>
              <a:t>Using classification to incentivize improvements</a:t>
            </a:r>
          </a:p>
          <a:p>
            <a:pPr lvl="1"/>
            <a:r>
              <a:rPr lang="en-US" dirty="0"/>
              <a:t>Classification as incentives</a:t>
            </a:r>
          </a:p>
          <a:p>
            <a:pPr lvl="1"/>
            <a:endParaRPr lang="en-US" dirty="0"/>
          </a:p>
          <a:p>
            <a:r>
              <a:rPr lang="en-US" dirty="0"/>
              <a:t>Social costs</a:t>
            </a:r>
          </a:p>
          <a:p>
            <a:pPr lvl="1"/>
            <a:r>
              <a:rPr lang="en-US" dirty="0"/>
              <a:t>The tradeoffs between the ML utility and the costs incurred on </a:t>
            </a:r>
            <a:r>
              <a:rPr lang="en-US"/>
              <a:t>the individuals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9830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D6AB4-A5DE-A54C-9E4B-4C82B9A60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42441-26CE-574D-ABD6-E1E386AA9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8890B4-B450-4E43-8D9A-98821EFC1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44" y="0"/>
            <a:ext cx="114003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8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1A521-55AA-9046-BF66-E4C08174E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Spam Filter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8C0DB3-60D7-3643-A035-E9D1BDC74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087" y="1962785"/>
            <a:ext cx="57457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18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34764-B98F-E543-A8FF-BFB34573E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Spam Filter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118CF7-276A-C045-9275-ACDF1C9EF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030" y="1966595"/>
            <a:ext cx="5573406" cy="444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054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34764-B98F-E543-A8FF-BFB34573E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Spam Filter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7ABDF9-C3C9-2441-8E3D-45CB264FF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930" y="1948751"/>
            <a:ext cx="5565429" cy="425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384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C5457-7A63-E148-9518-048038D61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Social Program Eligibility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[Camacho and Conover, 2012]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3F1FF3-686F-AB4F-8BDE-87E1ED27C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106" y="1421613"/>
            <a:ext cx="4155739" cy="26299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ED6FDD-55F6-0248-A1CD-D4A9777E5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362" y="1351719"/>
            <a:ext cx="4235870" cy="27582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0DEECB-6211-A34D-9738-E90FE66DBA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8105" y="4140623"/>
            <a:ext cx="4052351" cy="2681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7FB99E-C355-9A48-8609-DC5D914CF9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0362" y="4037408"/>
            <a:ext cx="4299191" cy="285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94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C7AEB01-4B75-5741-84AC-4F4B956669BC}"/>
              </a:ext>
            </a:extLst>
          </p:cNvPr>
          <p:cNvSpPr txBox="1">
            <a:spLocks/>
          </p:cNvSpPr>
          <p:nvPr/>
        </p:nvSpPr>
        <p:spPr>
          <a:xfrm>
            <a:off x="1519255" y="1900524"/>
            <a:ext cx="9403437" cy="23891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sz="4400" dirty="0"/>
              <a:t>Goodhart’s law: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endParaRPr lang="en-US" sz="4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sz="4400" dirty="0"/>
              <a:t>“If a measure becomes the public’s goal, </a:t>
            </a:r>
            <a:br>
              <a:rPr lang="en-US" sz="4400" dirty="0"/>
            </a:br>
            <a:r>
              <a:rPr lang="en-US" sz="4400" dirty="0"/>
              <a:t>it is no longer a good measure.”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135839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39928</TotalTime>
  <Words>1769</Words>
  <Application>Microsoft Macintosh PowerPoint</Application>
  <PresentationFormat>Widescreen</PresentationFormat>
  <Paragraphs>266</Paragraphs>
  <Slides>46</Slides>
  <Notes>13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Arial</vt:lpstr>
      <vt:lpstr>Calibri</vt:lpstr>
      <vt:lpstr>Calibri Light</vt:lpstr>
      <vt:lpstr>Cambria Math</vt:lpstr>
      <vt:lpstr>Office Theme</vt:lpstr>
      <vt:lpstr>1_Office Theme</vt:lpstr>
      <vt:lpstr>Custom Design</vt:lpstr>
      <vt:lpstr>Logistics: Project</vt:lpstr>
      <vt:lpstr>Logistics: Project</vt:lpstr>
      <vt:lpstr>Lecture 21 Strategic Classification</vt:lpstr>
      <vt:lpstr>Classification</vt:lpstr>
      <vt:lpstr>Example: Spam Filter</vt:lpstr>
      <vt:lpstr>Example: Spam Filter</vt:lpstr>
      <vt:lpstr>Example: Spam Filter</vt:lpstr>
      <vt:lpstr>Social Program Eligibility [Camacho and Conover, 2012] </vt:lpstr>
      <vt:lpstr>PowerPoint Presentation</vt:lpstr>
      <vt:lpstr>PowerPoint Presentation</vt:lpstr>
      <vt:lpstr>Strategic Classification</vt:lpstr>
      <vt:lpstr>Warm-Up Discussion</vt:lpstr>
      <vt:lpstr>Strategic Classification</vt:lpstr>
      <vt:lpstr> How to take this interaction between ML algorithms and data-holders into account?</vt:lpstr>
      <vt:lpstr>Game Theoretical Modeling</vt:lpstr>
      <vt:lpstr>PowerPoint Presentation</vt:lpstr>
      <vt:lpstr>PowerPoint Presentation</vt:lpstr>
      <vt:lpstr>Main Results</vt:lpstr>
      <vt:lpstr>More Aspects of Strategic Classification</vt:lpstr>
      <vt:lpstr>Types of Manipulations</vt:lpstr>
      <vt:lpstr>Gaming vs. Improvement</vt:lpstr>
      <vt:lpstr>The Purposes of Decision Rules </vt:lpstr>
      <vt:lpstr>Discussion</vt:lpstr>
      <vt:lpstr>How do classifiers induce agents to invest effort strategically?</vt:lpstr>
      <vt:lpstr>PowerPoint Presentation</vt:lpstr>
      <vt:lpstr>PowerPoint Presentation</vt:lpstr>
      <vt:lpstr>How to induce the desired behavior?</vt:lpstr>
      <vt:lpstr>Graphical Representation of the Model</vt:lpstr>
      <vt:lpstr>Example: Course Grades</vt:lpstr>
      <vt:lpstr>Example: Course Grades</vt:lpstr>
      <vt:lpstr>Example: Course Grades</vt:lpstr>
      <vt:lpstr>The Purposes of Decision Rules </vt:lpstr>
      <vt:lpstr>More Aspects of Strategic Classification</vt:lpstr>
      <vt:lpstr>There Are Two Parties in Strategic Classification</vt:lpstr>
      <vt:lpstr>PowerPoint Presentation</vt:lpstr>
      <vt:lpstr>PowerPoint Presentation</vt:lpstr>
      <vt:lpstr>PowerPoint Presentation</vt:lpstr>
      <vt:lpstr>Institution Utility vs. Social Burden [Milli et al. 2018]</vt:lpstr>
      <vt:lpstr>PowerPoint Presentation</vt:lpstr>
      <vt:lpstr>Discussion</vt:lpstr>
      <vt:lpstr>The Disparate Effects of Strategic Manipulation</vt:lpstr>
      <vt:lpstr>PowerPoint Presentation</vt:lpstr>
      <vt:lpstr>PowerPoint Presentation</vt:lpstr>
      <vt:lpstr>Main Results</vt:lpstr>
      <vt:lpstr>Summary: Strategic Classification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417T Introduction to Machine Learning</dc:title>
  <dc:creator>Ho, Chien-Ju</dc:creator>
  <cp:lastModifiedBy>Microsoft Office User</cp:lastModifiedBy>
  <cp:revision>4827</cp:revision>
  <cp:lastPrinted>2019-11-04T21:16:07Z</cp:lastPrinted>
  <dcterms:created xsi:type="dcterms:W3CDTF">2017-08-24T15:35:37Z</dcterms:created>
  <dcterms:modified xsi:type="dcterms:W3CDTF">2021-11-11T21:53:51Z</dcterms:modified>
</cp:coreProperties>
</file>

<file path=docProps/thumbnail.jpeg>
</file>